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sldIdLst>
    <p:sldId id="311" r:id="rId5"/>
    <p:sldId id="332" r:id="rId6"/>
    <p:sldId id="312" r:id="rId7"/>
    <p:sldId id="313" r:id="rId8"/>
    <p:sldId id="341" r:id="rId9"/>
    <p:sldId id="314" r:id="rId10"/>
    <p:sldId id="315" r:id="rId11"/>
    <p:sldId id="316" r:id="rId12"/>
    <p:sldId id="317" r:id="rId13"/>
    <p:sldId id="318" r:id="rId14"/>
    <p:sldId id="319" r:id="rId15"/>
    <p:sldId id="321" r:id="rId16"/>
    <p:sldId id="324" r:id="rId17"/>
    <p:sldId id="325" r:id="rId18"/>
    <p:sldId id="322" r:id="rId19"/>
    <p:sldId id="326" r:id="rId20"/>
    <p:sldId id="327" r:id="rId21"/>
    <p:sldId id="328" r:id="rId22"/>
    <p:sldId id="329" r:id="rId23"/>
    <p:sldId id="330" r:id="rId24"/>
    <p:sldId id="331" r:id="rId25"/>
    <p:sldId id="333" r:id="rId26"/>
    <p:sldId id="334" r:id="rId27"/>
    <p:sldId id="335" r:id="rId28"/>
    <p:sldId id="336" r:id="rId29"/>
    <p:sldId id="337" r:id="rId30"/>
    <p:sldId id="338" r:id="rId31"/>
    <p:sldId id="339" r:id="rId32"/>
    <p:sldId id="340" r:id="rId3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67" autoAdjust="0"/>
    <p:restoredTop sz="94660"/>
  </p:normalViewPr>
  <p:slideViewPr>
    <p:cSldViewPr snapToGrid="0" showGuides="1">
      <p:cViewPr varScale="1">
        <p:scale>
          <a:sx n="92" d="100"/>
          <a:sy n="92" d="100"/>
        </p:scale>
        <p:origin x="514"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15.4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59,'9'-5,"0"0,0 0,0 1,0 0,1 1,0 0,-1 0,1 1,0 1,11-1,-7-1,97-8,0 4,129 8,-88 2,3816-2,-3945-1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16.8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0 134,'52'-2,"-1"-3,66-15,2 1,651-18,-253 25,-345-7,8 1,-152 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17.8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1 135,'312'2,"336"-5,-578-3,-2-2,73-20,1-1,-21 7,-56 8,0 3,132-5,224 19,-398-3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18.7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64,'1'2,"0"-1,0 0,0 0,0 0,0 0,0 0,0 0,0 0,1 0,-1 0,0-1,1 1,-1-1,1 1,-1-1,0 1,1-1,-1 0,1 1,-1-1,1 0,2 0,0 0,28 3,0-1,0-2,0-1,37-7,28 0,234 7,50-2,-206-23,-126 16,0 2,71-2,-65 6,-27-1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22.2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31,'3'-2,"0"0,0-1,0 1,0 1,0-1,0 0,1 1,-1 0,1-1,-1 1,1 1,5-2,51-1,-36 2,934-4,-528 8,1001-3,-1022 14,-23 0,2702-12,-1503-5,-131 3,-1432 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ATH: Beige Title slide w/ editable photo sha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0" y="0"/>
            <a:ext cx="12192000" cy="687705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nchorCtr="0"/>
          <a:lstStyle/>
          <a:p>
            <a:pPr algn="ctr"/>
            <a:endParaRPr lang="en-US" dirty="0"/>
          </a:p>
        </p:txBody>
      </p:sp>
      <p:sp>
        <p:nvSpPr>
          <p:cNvPr id="7" name="Rectangle 6"/>
          <p:cNvSpPr>
            <a:spLocks noChangeAspect="1"/>
          </p:cNvSpPr>
          <p:nvPr/>
        </p:nvSpPr>
        <p:spPr>
          <a:xfrm>
            <a:off x="8312150" y="1"/>
            <a:ext cx="2927350" cy="14562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reeform: Shape 7"/>
          <p:cNvSpPr>
            <a:spLocks noChangeAspect="1"/>
          </p:cNvSpPr>
          <p:nvPr/>
        </p:nvSpPr>
        <p:spPr>
          <a:xfrm>
            <a:off x="8312150" y="5391153"/>
            <a:ext cx="2927350" cy="1466850"/>
          </a:xfrm>
          <a:custGeom>
            <a:avLst/>
            <a:gdLst>
              <a:gd name="connsiteX0" fmla="*/ 1097756 w 2195512"/>
              <a:gd name="connsiteY0" fmla="*/ 0 h 1100137"/>
              <a:gd name="connsiteX1" fmla="*/ 2195512 w 2195512"/>
              <a:gd name="connsiteY1" fmla="*/ 1096963 h 1100137"/>
              <a:gd name="connsiteX2" fmla="*/ 2195352 w 2195512"/>
              <a:gd name="connsiteY2" fmla="*/ 1100137 h 1100137"/>
              <a:gd name="connsiteX3" fmla="*/ 161 w 2195512"/>
              <a:gd name="connsiteY3" fmla="*/ 1100137 h 1100137"/>
              <a:gd name="connsiteX4" fmla="*/ 0 w 2195512"/>
              <a:gd name="connsiteY4" fmla="*/ 1096963 h 1100137"/>
              <a:gd name="connsiteX5" fmla="*/ 1097756 w 2195512"/>
              <a:gd name="connsiteY5" fmla="*/ 0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512" h="1100137">
                <a:moveTo>
                  <a:pt x="1097756" y="0"/>
                </a:moveTo>
                <a:cubicBezTo>
                  <a:pt x="1704030" y="0"/>
                  <a:pt x="2195512" y="491127"/>
                  <a:pt x="2195512" y="1096963"/>
                </a:cubicBezTo>
                <a:lnTo>
                  <a:pt x="2195352" y="1100137"/>
                </a:lnTo>
                <a:lnTo>
                  <a:pt x="161" y="1100137"/>
                </a:lnTo>
                <a:lnTo>
                  <a:pt x="0" y="1096963"/>
                </a:lnTo>
                <a:cubicBezTo>
                  <a:pt x="0" y="491127"/>
                  <a:pt x="491482" y="0"/>
                  <a:pt x="109775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anchor="ctr">
            <a:noAutofit/>
          </a:bodyPr>
          <a:lstStyle/>
          <a:p>
            <a:pPr algn="ctr">
              <a:defRPr/>
            </a:pPr>
            <a:endParaRPr lang="en-US"/>
          </a:p>
        </p:txBody>
      </p:sp>
      <p:sp>
        <p:nvSpPr>
          <p:cNvPr id="9" name="Freeform: Shape 8"/>
          <p:cNvSpPr>
            <a:spLocks noChangeAspect="1"/>
          </p:cNvSpPr>
          <p:nvPr/>
        </p:nvSpPr>
        <p:spPr>
          <a:xfrm>
            <a:off x="8335645" y="1755503"/>
            <a:ext cx="2880360" cy="3336415"/>
          </a:xfrm>
          <a:custGeom>
            <a:avLst/>
            <a:gdLst>
              <a:gd name="connsiteX0" fmla="*/ 1097281 w 2194562"/>
              <a:gd name="connsiteY0" fmla="*/ 0 h 2542032"/>
              <a:gd name="connsiteX1" fmla="*/ 2194561 w 2194562"/>
              <a:gd name="connsiteY1" fmla="*/ 548640 h 2542032"/>
              <a:gd name="connsiteX2" fmla="*/ 2194562 w 2194562"/>
              <a:gd name="connsiteY2" fmla="*/ 548640 h 2542032"/>
              <a:gd name="connsiteX3" fmla="*/ 2194562 w 2194562"/>
              <a:gd name="connsiteY3" fmla="*/ 1993392 h 2542032"/>
              <a:gd name="connsiteX4" fmla="*/ 2194560 w 2194562"/>
              <a:gd name="connsiteY4" fmla="*/ 1993392 h 2542032"/>
              <a:gd name="connsiteX5" fmla="*/ 1097280 w 2194562"/>
              <a:gd name="connsiteY5" fmla="*/ 2542032 h 2542032"/>
              <a:gd name="connsiteX6" fmla="*/ 0 w 2194562"/>
              <a:gd name="connsiteY6" fmla="*/ 1993392 h 2542032"/>
              <a:gd name="connsiteX7" fmla="*/ 1 w 2194562"/>
              <a:gd name="connsiteY7" fmla="*/ 1993392 h 2542032"/>
              <a:gd name="connsiteX8" fmla="*/ 1 w 2194562"/>
              <a:gd name="connsiteY8" fmla="*/ 54864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2" h="2542032">
                <a:moveTo>
                  <a:pt x="1097281" y="0"/>
                </a:moveTo>
                <a:lnTo>
                  <a:pt x="2194561" y="548640"/>
                </a:lnTo>
                <a:lnTo>
                  <a:pt x="2194562" y="548640"/>
                </a:lnTo>
                <a:lnTo>
                  <a:pt x="2194562" y="1993392"/>
                </a:lnTo>
                <a:lnTo>
                  <a:pt x="2194560" y="1993392"/>
                </a:lnTo>
                <a:lnTo>
                  <a:pt x="1097280" y="2542032"/>
                </a:lnTo>
                <a:lnTo>
                  <a:pt x="0" y="1993392"/>
                </a:lnTo>
                <a:lnTo>
                  <a:pt x="1" y="1993392"/>
                </a:lnTo>
                <a:lnTo>
                  <a:pt x="1" y="548640"/>
                </a:lnTo>
                <a:close/>
              </a:path>
            </a:pathLst>
          </a:custGeom>
          <a:noFill/>
          <a:ln w="15875">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22"/>
          <p:cNvSpPr>
            <a:spLocks noGrp="1"/>
          </p:cNvSpPr>
          <p:nvPr>
            <p:ph type="body" sz="quarter" idx="15" hasCustomPrompt="1"/>
          </p:nvPr>
        </p:nvSpPr>
        <p:spPr>
          <a:xfrm>
            <a:off x="11921553" y="208248"/>
            <a:ext cx="147432" cy="3065893"/>
          </a:xfrm>
          <a:prstGeom prst="rect">
            <a:avLst/>
          </a:prstGeom>
        </p:spPr>
        <p:txBody>
          <a:bodyPr vert="vert270" lIns="0" tIns="0" rIns="0" bIns="0" anchor="t" anchorCtr="0"/>
          <a:lstStyle>
            <a:lvl1pPr algn="r">
              <a:defRPr sz="600" baseline="0">
                <a:solidFill>
                  <a:schemeClr val="bg1">
                    <a:lumMod val="50000"/>
                  </a:schemeClr>
                </a:solidFill>
              </a:defRPr>
            </a:lvl1pPr>
          </a:lstStyle>
          <a:p>
            <a:pPr lvl="0"/>
            <a:r>
              <a:rPr lang="en-US" dirty="0"/>
              <a:t>Photo: Name</a:t>
            </a:r>
          </a:p>
        </p:txBody>
      </p:sp>
      <p:pic>
        <p:nvPicPr>
          <p:cNvPr id="11" name="Picture 10"/>
          <p:cNvPicPr>
            <a:picLocks noChangeAspect="1"/>
          </p:cNvPicPr>
          <p:nvPr/>
        </p:nvPicPr>
        <p:blipFill>
          <a:blip r:embed="rId2"/>
          <a:stretch>
            <a:fillRect/>
          </a:stretch>
        </p:blipFill>
        <p:spPr>
          <a:xfrm>
            <a:off x="762000" y="5875631"/>
            <a:ext cx="994416" cy="418605"/>
          </a:xfrm>
          <a:prstGeom prst="rect">
            <a:avLst/>
          </a:prstGeom>
        </p:spPr>
      </p:pic>
      <p:sp>
        <p:nvSpPr>
          <p:cNvPr id="12" name="Text Placeholder 11"/>
          <p:cNvSpPr>
            <a:spLocks noGrp="1"/>
          </p:cNvSpPr>
          <p:nvPr>
            <p:ph type="body" sz="quarter" idx="16" hasCustomPrompt="1"/>
          </p:nvPr>
        </p:nvSpPr>
        <p:spPr>
          <a:xfrm>
            <a:off x="762000" y="593931"/>
            <a:ext cx="2540000" cy="214988"/>
          </a:xfrm>
          <a:prstGeom prst="rect">
            <a:avLst/>
          </a:prstGeom>
        </p:spPr>
        <p:txBody>
          <a:bodyPr lIns="0" tIns="0" rIns="0" bIns="0"/>
          <a:lstStyle>
            <a:lvl1pPr algn="l">
              <a:spcBef>
                <a:spcPts val="0"/>
              </a:spcBef>
              <a:defRPr sz="900" b="1">
                <a:solidFill>
                  <a:schemeClr val="tx1"/>
                </a:solidFill>
              </a:defRPr>
            </a:lvl1pPr>
          </a:lstStyle>
          <a:p>
            <a:pPr lvl="0"/>
            <a:r>
              <a:rPr lang="en-US" dirty="0"/>
              <a:t>Month Day, Year – Arial bold 9 pt. black</a:t>
            </a:r>
          </a:p>
        </p:txBody>
      </p:sp>
      <p:sp>
        <p:nvSpPr>
          <p:cNvPr id="13" name="Text Placeholder 18"/>
          <p:cNvSpPr>
            <a:spLocks noGrp="1"/>
          </p:cNvSpPr>
          <p:nvPr>
            <p:ph type="body" sz="quarter" idx="14" hasCustomPrompt="1"/>
          </p:nvPr>
        </p:nvSpPr>
        <p:spPr>
          <a:xfrm>
            <a:off x="762000" y="4600880"/>
            <a:ext cx="5334000" cy="647700"/>
          </a:xfrm>
          <a:prstGeom prst="rect">
            <a:avLst/>
          </a:prstGeom>
        </p:spPr>
        <p:txBody>
          <a:bodyPr lIns="0" tIns="0" rIns="0" bIns="0"/>
          <a:lstStyle>
            <a:lvl1pPr algn="l">
              <a:spcBef>
                <a:spcPts val="0"/>
              </a:spcBef>
              <a:spcAft>
                <a:spcPts val="0"/>
              </a:spcAft>
              <a:defRPr sz="1100" baseline="0">
                <a:solidFill>
                  <a:schemeClr val="tx1"/>
                </a:solidFill>
                <a:latin typeface="+mn-lt"/>
              </a:defRPr>
            </a:lvl1pPr>
            <a:lvl2pPr algn="l">
              <a:defRPr sz="900"/>
            </a:lvl2pPr>
            <a:lvl3pPr algn="l">
              <a:defRPr sz="900"/>
            </a:lvl3pPr>
            <a:lvl4pPr algn="l">
              <a:defRPr sz="900"/>
            </a:lvl4pPr>
            <a:lvl5pPr algn="l">
              <a:defRPr sz="900"/>
            </a:lvl5pPr>
          </a:lstStyle>
          <a:p>
            <a:pPr lvl="0"/>
            <a:r>
              <a:rPr lang="en-US" dirty="0"/>
              <a:t>Presenter Name - Arial 11 pt. black</a:t>
            </a:r>
            <a:br>
              <a:rPr lang="en-US" dirty="0"/>
            </a:br>
            <a:r>
              <a:rPr lang="en-US" dirty="0"/>
              <a:t>Presenter Title – Arial 11 pt. black</a:t>
            </a:r>
          </a:p>
        </p:txBody>
      </p:sp>
      <p:sp>
        <p:nvSpPr>
          <p:cNvPr id="14" name="Text Placeholder 4"/>
          <p:cNvSpPr>
            <a:spLocks noGrp="1"/>
          </p:cNvSpPr>
          <p:nvPr>
            <p:ph type="body" sz="quarter" idx="17" hasCustomPrompt="1"/>
          </p:nvPr>
        </p:nvSpPr>
        <p:spPr>
          <a:xfrm>
            <a:off x="762001" y="2019300"/>
            <a:ext cx="5333999" cy="1447801"/>
          </a:xfrm>
          <a:prstGeom prst="rect">
            <a:avLst/>
          </a:prstGeom>
        </p:spPr>
        <p:txBody>
          <a:bodyPr lIns="0" tIns="0" rIns="0" bIns="0" anchor="b" anchorCtr="0">
            <a:noAutofit/>
          </a:bodyPr>
          <a:lstStyle>
            <a:lvl1pPr>
              <a:defRPr sz="3600" baseline="0">
                <a:solidFill>
                  <a:schemeClr val="tx1"/>
                </a:solidFill>
                <a:latin typeface="+mj-lt"/>
              </a:defRPr>
            </a:lvl1pPr>
          </a:lstStyle>
          <a:p>
            <a:pPr lvl="0"/>
            <a:r>
              <a:rPr lang="en-US" dirty="0"/>
              <a:t>Presentation title option 1 – Arial 36 pt. black</a:t>
            </a:r>
          </a:p>
        </p:txBody>
      </p:sp>
      <p:sp>
        <p:nvSpPr>
          <p:cNvPr id="15" name="Text Placeholder 8"/>
          <p:cNvSpPr>
            <a:spLocks noGrp="1"/>
          </p:cNvSpPr>
          <p:nvPr>
            <p:ph type="body" sz="quarter" idx="18" hasCustomPrompt="1"/>
          </p:nvPr>
        </p:nvSpPr>
        <p:spPr>
          <a:xfrm>
            <a:off x="762000" y="3650041"/>
            <a:ext cx="5334000" cy="557213"/>
          </a:xfrm>
          <a:prstGeom prst="rect">
            <a:avLst/>
          </a:prstGeom>
        </p:spPr>
        <p:txBody>
          <a:bodyPr lIns="0" tIns="0" rIns="0" bIns="0"/>
          <a:lstStyle>
            <a:lvl1pPr>
              <a:defRPr sz="1600">
                <a:solidFill>
                  <a:schemeClr val="tx1"/>
                </a:solidFill>
              </a:defRPr>
            </a:lvl1pPr>
          </a:lstStyle>
          <a:p>
            <a:pPr lvl="0"/>
            <a:r>
              <a:rPr lang="en-US" dirty="0"/>
              <a:t>Presentation subtitle – Arial 16 pt. black</a:t>
            </a:r>
          </a:p>
        </p:txBody>
      </p:sp>
      <p:cxnSp>
        <p:nvCxnSpPr>
          <p:cNvPr id="16" name="Straight Connector 15"/>
          <p:cNvCxnSpPr/>
          <p:nvPr/>
        </p:nvCxnSpPr>
        <p:spPr>
          <a:xfrm>
            <a:off x="9773055" y="1854740"/>
            <a:ext cx="0" cy="3138792"/>
          </a:xfrm>
          <a:prstGeom prst="line">
            <a:avLst/>
          </a:prstGeom>
          <a:ln w="12700" cap="flat" cmpd="sng" algn="ctr">
            <a:solidFill>
              <a:schemeClr val="accent1"/>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a:xfrm>
            <a:off x="9777572" y="2165816"/>
            <a:ext cx="821059" cy="307777"/>
          </a:xfrm>
          <a:prstGeom prst="rect">
            <a:avLst/>
          </a:prstGeom>
        </p:spPr>
        <p:txBody>
          <a:bodyPr wrap="none">
            <a:spAutoFit/>
          </a:bodyPr>
          <a:lstStyle/>
          <a:p>
            <a:r>
              <a:rPr lang="en-US" sz="1400" i="0" kern="1200" baseline="0" dirty="0">
                <a:solidFill>
                  <a:schemeClr val="accent1"/>
                </a:solidFill>
                <a:latin typeface="Arial" panose="020B0604020202020204" pitchFamily="34" charset="0"/>
                <a:ea typeface="+mn-ea"/>
                <a:cs typeface="+mn-cs"/>
              </a:rPr>
              <a:t>3.71” h </a:t>
            </a:r>
            <a:endParaRPr lang="en-US" sz="1400" dirty="0">
              <a:solidFill>
                <a:schemeClr val="accent1"/>
              </a:solidFill>
            </a:endParaRPr>
          </a:p>
        </p:txBody>
      </p:sp>
      <p:cxnSp>
        <p:nvCxnSpPr>
          <p:cNvPr id="18" name="Straight Connector 17"/>
          <p:cNvCxnSpPr/>
          <p:nvPr/>
        </p:nvCxnSpPr>
        <p:spPr>
          <a:xfrm flipH="1">
            <a:off x="8398213" y="3400223"/>
            <a:ext cx="2749685" cy="47827"/>
          </a:xfrm>
          <a:prstGeom prst="line">
            <a:avLst/>
          </a:prstGeom>
          <a:ln w="12700" cap="flat" cmpd="sng" algn="ctr">
            <a:solidFill>
              <a:schemeClr val="accent1"/>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p:cNvSpPr/>
          <p:nvPr/>
        </p:nvSpPr>
        <p:spPr>
          <a:xfrm>
            <a:off x="10340501" y="3400223"/>
            <a:ext cx="721672" cy="307777"/>
          </a:xfrm>
          <a:prstGeom prst="rect">
            <a:avLst/>
          </a:prstGeom>
        </p:spPr>
        <p:txBody>
          <a:bodyPr wrap="none">
            <a:spAutoFit/>
          </a:bodyPr>
          <a:lstStyle/>
          <a:p>
            <a:r>
              <a:rPr lang="en-US" sz="1400" i="0" kern="1200" baseline="0" dirty="0">
                <a:solidFill>
                  <a:schemeClr val="accent1"/>
                </a:solidFill>
                <a:latin typeface="Arial" panose="020B0604020202020204" pitchFamily="34" charset="0"/>
                <a:ea typeface="+mn-ea"/>
                <a:cs typeface="+mn-cs"/>
              </a:rPr>
              <a:t>3.2” w </a:t>
            </a:r>
            <a:endParaRPr lang="en-US" sz="1400" dirty="0">
              <a:solidFill>
                <a:schemeClr val="accent1"/>
              </a:solidFill>
            </a:endParaRPr>
          </a:p>
        </p:txBody>
      </p:sp>
      <p:sp>
        <p:nvSpPr>
          <p:cNvPr id="20" name="SmartArt Placeholder 11"/>
          <p:cNvSpPr>
            <a:spLocks noGrp="1"/>
          </p:cNvSpPr>
          <p:nvPr>
            <p:ph type="dgm" sz="quarter" idx="19"/>
          </p:nvPr>
        </p:nvSpPr>
        <p:spPr>
          <a:xfrm rot="16200000">
            <a:off x="8061175" y="1960670"/>
            <a:ext cx="3392424" cy="2926080"/>
          </a:xfrm>
          <a:prstGeom prst="hexagon">
            <a:avLst/>
          </a:prstGeom>
          <a:blipFill dpi="0" rotWithShape="0">
            <a:blip r:embed="rId3"/>
            <a:srcRect/>
            <a:stretch>
              <a:fillRect l="-45837" r="-8745"/>
            </a:stretch>
          </a:blipFill>
        </p:spPr>
        <p:txBody>
          <a:bodyPr vert="vert" anchor="ctr" anchorCtr="0"/>
          <a:lstStyle>
            <a:lvl1pPr algn="ctr">
              <a:defRPr sz="3200" baseline="0">
                <a:solidFill>
                  <a:schemeClr val="bg1"/>
                </a:solidFill>
              </a:defRPr>
            </a:lvl1pPr>
          </a:lstStyle>
          <a:p>
            <a:r>
              <a:rPr lang="en-US"/>
              <a:t>Click icon to add SmartArt graphic</a:t>
            </a:r>
            <a:endParaRPr lang="en-US" dirty="0"/>
          </a:p>
        </p:txBody>
      </p:sp>
    </p:spTree>
    <p:extLst>
      <p:ext uri="{BB962C8B-B14F-4D97-AF65-F5344CB8AC3E}">
        <p14:creationId xmlns:p14="http://schemas.microsoft.com/office/powerpoint/2010/main" val="126547335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TH: Teal Section Brea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p>
        </p:txBody>
      </p:sp>
      <p:sp>
        <p:nvSpPr>
          <p:cNvPr id="7" name="Text Placeholder 10"/>
          <p:cNvSpPr>
            <a:spLocks noGrp="1"/>
          </p:cNvSpPr>
          <p:nvPr>
            <p:ph type="body" sz="quarter" idx="13" hasCustomPrompt="1"/>
          </p:nvPr>
        </p:nvSpPr>
        <p:spPr>
          <a:xfrm>
            <a:off x="762000" y="838200"/>
            <a:ext cx="8829545" cy="2819400"/>
          </a:xfrm>
          <a:prstGeom prst="rect">
            <a:avLst/>
          </a:prstGeom>
        </p:spPr>
        <p:txBody>
          <a:bodyPr lIns="0" tIns="0" rIns="0" bIns="0" anchor="t" anchorCtr="0"/>
          <a:lstStyle>
            <a:lvl1pPr algn="l">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Section title – Arial 48 pt. white. Text goes here.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22392"/>
            <a:ext cx="12191999" cy="850286"/>
          </a:xfrm>
          <a:prstGeom prst="rect">
            <a:avLst/>
          </a:prstGeom>
        </p:spPr>
      </p:pic>
    </p:spTree>
    <p:extLst>
      <p:ext uri="{BB962C8B-B14F-4D97-AF65-F5344CB8AC3E}">
        <p14:creationId xmlns:p14="http://schemas.microsoft.com/office/powerpoint/2010/main" val="21114637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TH: Green Section Brea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p>
        </p:txBody>
      </p:sp>
      <p:sp>
        <p:nvSpPr>
          <p:cNvPr id="7" name="Text Placeholder 10"/>
          <p:cNvSpPr>
            <a:spLocks noGrp="1"/>
          </p:cNvSpPr>
          <p:nvPr>
            <p:ph type="body" sz="quarter" idx="13" hasCustomPrompt="1"/>
          </p:nvPr>
        </p:nvSpPr>
        <p:spPr>
          <a:xfrm>
            <a:off x="762000" y="838200"/>
            <a:ext cx="8829545" cy="2819400"/>
          </a:xfrm>
          <a:prstGeom prst="rect">
            <a:avLst/>
          </a:prstGeom>
        </p:spPr>
        <p:txBody>
          <a:bodyPr lIns="0" tIns="0" rIns="0" bIns="0" anchor="t" anchorCtr="0"/>
          <a:lstStyle>
            <a:lvl1pPr algn="l">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Section title – Arial 48 pt. white. Text goes here.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24410"/>
            <a:ext cx="12191999" cy="850286"/>
          </a:xfrm>
          <a:prstGeom prst="rect">
            <a:avLst/>
          </a:prstGeom>
        </p:spPr>
      </p:pic>
    </p:spTree>
    <p:extLst>
      <p:ext uri="{BB962C8B-B14F-4D97-AF65-F5344CB8AC3E}">
        <p14:creationId xmlns:p14="http://schemas.microsoft.com/office/powerpoint/2010/main" val="380393047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TH: Blank page with Header/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33677939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TH: Two column text box">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ext Placeholder 4"/>
          <p:cNvSpPr>
            <a:spLocks noGrp="1"/>
          </p:cNvSpPr>
          <p:nvPr>
            <p:ph type="body" sz="quarter" idx="13" hasCustomPrompt="1"/>
          </p:nvPr>
        </p:nvSpPr>
        <p:spPr>
          <a:xfrm>
            <a:off x="762000" y="847224"/>
            <a:ext cx="10718800" cy="1045371"/>
          </a:xfrm>
          <a:prstGeom prst="rect">
            <a:avLst/>
          </a:prstGeom>
        </p:spPr>
        <p:txBody>
          <a:bodyPr lIns="0" tIns="0" rIns="0" bIns="0"/>
          <a:lstStyle>
            <a:lvl1pPr>
              <a:defRPr sz="3200" baseline="0">
                <a:solidFill>
                  <a:schemeClr val="accent1"/>
                </a:solidFill>
                <a:latin typeface="+mj-lt"/>
              </a:defRPr>
            </a:lvl1pPr>
          </a:lstStyle>
          <a:p>
            <a:pPr>
              <a:lnSpc>
                <a:spcPts val="4000"/>
              </a:lnSpc>
              <a:spcAft>
                <a:spcPts val="1800"/>
              </a:spcAft>
            </a:pPr>
            <a:r>
              <a:rPr lang="en-US" sz="3200" dirty="0">
                <a:solidFill>
                  <a:srgbClr val="F65050"/>
                </a:solidFill>
                <a:latin typeface="Arial" panose="020B0604020202020204" pitchFamily="34" charset="0"/>
                <a:cs typeface="Arial" panose="020B0604020202020204" pitchFamily="34" charset="0"/>
              </a:rPr>
              <a:t>H1 – Arial 32 pt. red: Two column with dense body copy. The header can fit on two lines if needed</a:t>
            </a:r>
          </a:p>
        </p:txBody>
      </p:sp>
      <p:sp>
        <p:nvSpPr>
          <p:cNvPr id="7" name="Text Placeholder 6"/>
          <p:cNvSpPr>
            <a:spLocks noGrp="1"/>
          </p:cNvSpPr>
          <p:nvPr>
            <p:ph type="body" sz="quarter" idx="14" hasCustomPrompt="1"/>
          </p:nvPr>
        </p:nvSpPr>
        <p:spPr>
          <a:xfrm>
            <a:off x="762001" y="2019300"/>
            <a:ext cx="10706100" cy="3924300"/>
          </a:xfrm>
          <a:prstGeom prst="rect">
            <a:avLst/>
          </a:prstGeom>
        </p:spPr>
        <p:txBody>
          <a:bodyPr lIns="0" tIns="0" rIns="0" bIns="0" numCol="2" spcCol="457200"/>
          <a:lstStyle>
            <a:lvl1pPr marL="0" marR="0" indent="0" algn="l" defTabSz="609585" rtl="0" eaLnBrk="1" fontAlgn="base" latinLnBrk="0" hangingPunct="1">
              <a:lnSpc>
                <a:spcPts val="1800"/>
              </a:lnSpc>
              <a:spcBef>
                <a:spcPts val="0"/>
              </a:spcBef>
              <a:spcAft>
                <a:spcPts val="1800"/>
              </a:spcAft>
              <a:buClrTx/>
              <a:buSzTx/>
              <a:buFont typeface="Arial" panose="020B0604020202020204" pitchFamily="34" charset="0"/>
              <a:buNone/>
              <a:tabLst/>
              <a:defRPr sz="1600" baseline="0">
                <a:solidFill>
                  <a:schemeClr val="tx1"/>
                </a:solidFill>
              </a:defRPr>
            </a:lvl1pPr>
            <a:lvl2pPr>
              <a:defRPr sz="1400"/>
            </a:lvl2pPr>
            <a:lvl3pPr>
              <a:defRPr sz="1400"/>
            </a:lvl3pPr>
            <a:lvl4pPr>
              <a:defRPr sz="1400"/>
            </a:lvl4pPr>
            <a:lvl5pPr>
              <a:defRPr sz="1400"/>
            </a:lvl5pPr>
          </a:lstStyle>
          <a:p>
            <a:pPr>
              <a:lnSpc>
                <a:spcPts val="1800"/>
              </a:lnSpc>
              <a:spcAft>
                <a:spcPts val="1800"/>
              </a:spcAft>
            </a:pPr>
            <a:r>
              <a:rPr lang="en-US" dirty="0"/>
              <a:t>Body text – Arial 16 pt., black, 18 pt. paragraph spacing after: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a:t>
            </a:r>
          </a:p>
          <a:p>
            <a:pPr>
              <a:lnSpc>
                <a:spcPts val="1800"/>
              </a:lnSpc>
              <a:spcAft>
                <a:spcPts val="1800"/>
              </a:spcAft>
            </a:pPr>
            <a:r>
              <a:rPr lang="en-US" dirty="0"/>
              <a:t>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0374524"/>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H: Half page, one column text box">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ext Placeholder 4"/>
          <p:cNvSpPr>
            <a:spLocks noGrp="1"/>
          </p:cNvSpPr>
          <p:nvPr>
            <p:ph type="body" sz="quarter" idx="13" hasCustomPrompt="1"/>
          </p:nvPr>
        </p:nvSpPr>
        <p:spPr>
          <a:xfrm>
            <a:off x="762001" y="837815"/>
            <a:ext cx="5105399" cy="1105285"/>
          </a:xfrm>
          <a:prstGeom prst="rect">
            <a:avLst/>
          </a:prstGeom>
        </p:spPr>
        <p:txBody>
          <a:bodyPr lIns="0" tIns="0" rIns="0" bIns="0"/>
          <a:lstStyle>
            <a:lvl1pPr>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Single column of text </a:t>
            </a:r>
          </a:p>
        </p:txBody>
      </p:sp>
      <p:sp>
        <p:nvSpPr>
          <p:cNvPr id="7" name="Text Placeholder 6"/>
          <p:cNvSpPr>
            <a:spLocks noGrp="1"/>
          </p:cNvSpPr>
          <p:nvPr>
            <p:ph type="body" sz="quarter" idx="14" hasCustomPrompt="1"/>
          </p:nvPr>
        </p:nvSpPr>
        <p:spPr>
          <a:xfrm>
            <a:off x="762000" y="2019300"/>
            <a:ext cx="5105400" cy="3829050"/>
          </a:xfrm>
          <a:prstGeom prst="rect">
            <a:avLst/>
          </a:prstGeom>
        </p:spPr>
        <p:txBody>
          <a:bodyPr lIns="0" tIns="0" rIns="0" bIns="0"/>
          <a:lstStyle>
            <a:lvl1pPr marL="0" marR="0" indent="0" algn="l" defTabSz="609585" rtl="0" eaLnBrk="1" fontAlgn="base" latinLnBrk="0" hangingPunct="1">
              <a:lnSpc>
                <a:spcPct val="100000"/>
              </a:lnSpc>
              <a:spcBef>
                <a:spcPts val="0"/>
              </a:spcBef>
              <a:spcAft>
                <a:spcPts val="1800"/>
              </a:spcAft>
              <a:buClrTx/>
              <a:buSzTx/>
              <a:buFont typeface="Arial" panose="020B0604020202020204" pitchFamily="34" charset="0"/>
              <a:buNone/>
              <a:tabLst/>
              <a:defRPr sz="1600" baseline="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smaller amount of text without any additional images, or to provide space for a collection of smaller images and photos. It’s intended to hold a few talking points. Aim for clear and concise. </a:t>
            </a:r>
          </a:p>
          <a:p>
            <a:pPr marL="0" marR="0" lvl="0" indent="0" algn="l" defTabSz="609585" rtl="0" eaLnBrk="1" fontAlgn="base" latinLnBrk="0" hangingPunct="1">
              <a:lnSpc>
                <a:spcPct val="100000"/>
              </a:lnSpc>
              <a:spcBef>
                <a:spcPts val="0"/>
              </a:spcBef>
              <a:spcAft>
                <a:spcPts val="1800"/>
              </a:spcAft>
              <a:buClrTx/>
              <a:buSzTx/>
              <a:buFont typeface="Arial" panose="020B0604020202020204" pitchFamily="34" charset="0"/>
              <a:buNone/>
              <a:tabLst/>
              <a:defRPr/>
            </a:pPr>
            <a:r>
              <a:rPr lang="en-US" dirty="0"/>
              <a:t>This is used for a smaller amount of text without any additional images, or to provide space for a collection of smaller images and photos. It’s intended to hold a few talking points. Aim for clear and concise. </a:t>
            </a:r>
          </a:p>
          <a:p>
            <a:pPr lvl="0"/>
            <a:endParaRPr lang="en-US" dirty="0"/>
          </a:p>
        </p:txBody>
      </p:sp>
    </p:spTree>
    <p:extLst>
      <p:ext uri="{BB962C8B-B14F-4D97-AF65-F5344CB8AC3E}">
        <p14:creationId xmlns:p14="http://schemas.microsoft.com/office/powerpoint/2010/main" val="27919856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H: Split one column, header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ext Placeholder 4"/>
          <p:cNvSpPr>
            <a:spLocks noGrp="1"/>
          </p:cNvSpPr>
          <p:nvPr>
            <p:ph type="body" sz="quarter" idx="13" hasCustomPrompt="1"/>
          </p:nvPr>
        </p:nvSpPr>
        <p:spPr>
          <a:xfrm>
            <a:off x="762000" y="2743200"/>
            <a:ext cx="5105400" cy="1315450"/>
          </a:xfrm>
          <a:prstGeom prst="rect">
            <a:avLst/>
          </a:prstGeom>
        </p:spPr>
        <p:txBody>
          <a:bodyPr lIns="0" tIns="0" rIns="0" bIns="0"/>
          <a:lstStyle>
            <a:lvl1pPr>
              <a:defRPr sz="320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Two-column split, minimal text</a:t>
            </a:r>
          </a:p>
        </p:txBody>
      </p:sp>
      <p:sp>
        <p:nvSpPr>
          <p:cNvPr id="7" name="Text Placeholder 6"/>
          <p:cNvSpPr>
            <a:spLocks noGrp="1"/>
          </p:cNvSpPr>
          <p:nvPr>
            <p:ph type="body" sz="quarter" idx="14" hasCustomPrompt="1"/>
          </p:nvPr>
        </p:nvSpPr>
        <p:spPr>
          <a:xfrm>
            <a:off x="6324599" y="2743200"/>
            <a:ext cx="5143501" cy="2171700"/>
          </a:xfrm>
          <a:prstGeom prst="rect">
            <a:avLst/>
          </a:prstGeom>
        </p:spPr>
        <p:txBody>
          <a:bodyPr/>
          <a:lstStyle>
            <a:lvl1pPr>
              <a:spcBef>
                <a:spcPts val="0"/>
              </a:spcBef>
              <a:spcAft>
                <a:spcPts val="1800"/>
              </a:spcAft>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smaller amount of text without any additional images. Use for simple impact.</a:t>
            </a:r>
          </a:p>
        </p:txBody>
      </p:sp>
    </p:spTree>
    <p:extLst>
      <p:ext uri="{BB962C8B-B14F-4D97-AF65-F5344CB8AC3E}">
        <p14:creationId xmlns:p14="http://schemas.microsoft.com/office/powerpoint/2010/main" val="336145876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TH: One column text box">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7" name="Text Placeholder 4"/>
          <p:cNvSpPr>
            <a:spLocks noGrp="1"/>
          </p:cNvSpPr>
          <p:nvPr>
            <p:ph type="body" sz="quarter" idx="14" hasCustomPrompt="1"/>
          </p:nvPr>
        </p:nvSpPr>
        <p:spPr>
          <a:xfrm>
            <a:off x="762000" y="847224"/>
            <a:ext cx="10718800" cy="1095876"/>
          </a:xfrm>
          <a:prstGeom prst="rect">
            <a:avLst/>
          </a:prstGeom>
        </p:spPr>
        <p:txBody>
          <a:bodyPr lIns="0" tIns="0" rIns="0" bIns="0"/>
          <a:lstStyle>
            <a:lvl1pPr>
              <a:defRPr sz="3200" baseline="0">
                <a:solidFill>
                  <a:schemeClr val="accent1"/>
                </a:solidFill>
                <a:latin typeface="+mj-lt"/>
              </a:defRPr>
            </a:lvl1pPr>
          </a:lstStyle>
          <a:p>
            <a:pPr>
              <a:lnSpc>
                <a:spcPts val="4000"/>
              </a:lnSpc>
              <a:spcAft>
                <a:spcPts val="1800"/>
              </a:spcAft>
            </a:pPr>
            <a:r>
              <a:rPr lang="en-US" sz="3200" dirty="0">
                <a:solidFill>
                  <a:srgbClr val="F65050"/>
                </a:solidFill>
                <a:latin typeface="Arial" panose="020B0604020202020204" pitchFamily="34" charset="0"/>
                <a:cs typeface="Arial" panose="020B0604020202020204" pitchFamily="34" charset="0"/>
              </a:rPr>
              <a:t>H1 – Arial 32 pt. red: One column with dense body copy. The header can fit on two lines if needed</a:t>
            </a:r>
          </a:p>
        </p:txBody>
      </p:sp>
      <p:sp>
        <p:nvSpPr>
          <p:cNvPr id="9" name="Text Placeholder 8"/>
          <p:cNvSpPr>
            <a:spLocks noGrp="1"/>
          </p:cNvSpPr>
          <p:nvPr>
            <p:ph type="body" sz="quarter" idx="15" hasCustomPrompt="1"/>
          </p:nvPr>
        </p:nvSpPr>
        <p:spPr>
          <a:xfrm>
            <a:off x="762000" y="2019300"/>
            <a:ext cx="10706100" cy="3924300"/>
          </a:xfrm>
        </p:spPr>
        <p:txBody>
          <a:bodyPr/>
          <a:lstStyle>
            <a:lvl1pPr>
              <a:defRPr/>
            </a:lvl1pPr>
          </a:lstStyle>
          <a:p>
            <a:pPr lvl="0"/>
            <a:r>
              <a:rPr lang="en-US" dirty="0"/>
              <a:t>Body text – Arial 16 pt., black, 18 pt. paragraph spacing after: This is used for a dense information page with a large amount of copy. Two column text box makes for easier reading; however, you may find a single column is necessary in certain situation. Use your discretion. </a:t>
            </a:r>
          </a:p>
          <a:p>
            <a:pPr lvl="0"/>
            <a:r>
              <a:rPr lang="en-US" dirty="0"/>
              <a:t>This is used for a dense information page with a large amount of copy. Two column text box makes for easier reading; however, you may find a single column is necessary in certain situation. Use your discretion. This is used for a dense information page with a large amount of copy. Two column text box makes for easier reading; however, you may find a single column is necessary in certain situation. Use your discretion. This is used for a dense information page with a large amount of copy. Two column text box makes for easier reading; however, you may find a single column is necessary in certain situation. Use your discretion. This is used for a dense information page with a large amount of copy. Two column text box makes for easier reading; however, you may find a single column is necessary in certain situation. Use your discretion. </a:t>
            </a:r>
          </a:p>
          <a:p>
            <a:pPr lvl="0"/>
            <a:r>
              <a:rPr lang="en-US" dirty="0"/>
              <a:t>This is used for a dense information page with a large amount of copy. Two column text box makes for easier reading; however, you may find a single column is necessary in certain situation. Use your discretion. </a:t>
            </a:r>
          </a:p>
        </p:txBody>
      </p:sp>
    </p:spTree>
    <p:extLst>
      <p:ext uri="{BB962C8B-B14F-4D97-AF65-F5344CB8AC3E}">
        <p14:creationId xmlns:p14="http://schemas.microsoft.com/office/powerpoint/2010/main" val="33984496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TH: One column text box, Half page phot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Picture Placeholder 2"/>
          <p:cNvSpPr>
            <a:spLocks noGrp="1"/>
          </p:cNvSpPr>
          <p:nvPr>
            <p:ph type="pic" sz="quarter" idx="15"/>
          </p:nvPr>
        </p:nvSpPr>
        <p:spPr>
          <a:xfrm>
            <a:off x="6324600" y="0"/>
            <a:ext cx="5867400" cy="6858000"/>
          </a:xfrm>
          <a:prstGeom prst="rect">
            <a:avLst/>
          </a:prstGeom>
        </p:spPr>
        <p:txBody>
          <a:bodyPr/>
          <a:lstStyle/>
          <a:p>
            <a:r>
              <a:rPr lang="en-US"/>
              <a:t>Click icon to add picture</a:t>
            </a:r>
          </a:p>
        </p:txBody>
      </p:sp>
      <p:sp>
        <p:nvSpPr>
          <p:cNvPr id="7" name="Text Placeholder 4"/>
          <p:cNvSpPr>
            <a:spLocks noGrp="1"/>
          </p:cNvSpPr>
          <p:nvPr>
            <p:ph type="body" sz="quarter" idx="16" hasCustomPrompt="1"/>
          </p:nvPr>
        </p:nvSpPr>
        <p:spPr>
          <a:xfrm>
            <a:off x="762001" y="837815"/>
            <a:ext cx="5105400" cy="1014891"/>
          </a:xfrm>
          <a:prstGeom prst="rect">
            <a:avLst/>
          </a:prstGeom>
        </p:spPr>
        <p:txBody>
          <a:bodyPr lIns="0" tIns="0" rIns="0" bIns="0"/>
          <a:lstStyle>
            <a:lvl1pPr>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Single col of </a:t>
            </a:r>
            <a:r>
              <a:rPr lang="en-US" dirty="0" err="1"/>
              <a:t>text,half</a:t>
            </a:r>
            <a:r>
              <a:rPr lang="en-US" dirty="0"/>
              <a:t>-page photo</a:t>
            </a:r>
          </a:p>
        </p:txBody>
      </p:sp>
      <p:sp>
        <p:nvSpPr>
          <p:cNvPr id="8" name="Text Placeholder 6"/>
          <p:cNvSpPr>
            <a:spLocks noGrp="1"/>
          </p:cNvSpPr>
          <p:nvPr>
            <p:ph type="body" sz="quarter" idx="17" hasCustomPrompt="1"/>
          </p:nvPr>
        </p:nvSpPr>
        <p:spPr>
          <a:xfrm>
            <a:off x="762000" y="2019299"/>
            <a:ext cx="5105401" cy="3905251"/>
          </a:xfrm>
          <a:prstGeom prst="rect">
            <a:avLst/>
          </a:prstGeom>
        </p:spPr>
        <p:txBody>
          <a:bodyPr lIns="0" tIns="0" rIns="0" bIns="0"/>
          <a:lstStyle>
            <a:lvl1pPr marL="0" marR="0" indent="0" algn="l" defTabSz="609585" rtl="0" eaLnBrk="1" fontAlgn="base" latinLnBrk="0" hangingPunct="1">
              <a:lnSpc>
                <a:spcPct val="100000"/>
              </a:lnSpc>
              <a:spcBef>
                <a:spcPts val="0"/>
              </a:spcBef>
              <a:spcAft>
                <a:spcPts val="1800"/>
              </a:spcAft>
              <a:buClrTx/>
              <a:buSzTx/>
              <a:buFont typeface="Arial" panose="020B0604020202020204" pitchFamily="34" charset="0"/>
              <a:buNone/>
              <a:tabLst/>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smaller amount of text to accompany an image. It’s intended to hold a few talking points. Aim for clear and concise.  </a:t>
            </a:r>
          </a:p>
          <a:p>
            <a:pPr marL="0" marR="0" lvl="0" indent="0" algn="l" defTabSz="609585" rtl="0" eaLnBrk="1" fontAlgn="base" latinLnBrk="0" hangingPunct="1">
              <a:lnSpc>
                <a:spcPct val="100000"/>
              </a:lnSpc>
              <a:spcBef>
                <a:spcPts val="0"/>
              </a:spcBef>
              <a:spcAft>
                <a:spcPts val="1800"/>
              </a:spcAft>
              <a:buClrTx/>
              <a:buSzTx/>
              <a:buFont typeface="Arial" panose="020B0604020202020204" pitchFamily="34" charset="0"/>
              <a:buNone/>
              <a:tabLst/>
              <a:defRPr/>
            </a:pPr>
            <a:r>
              <a:rPr lang="en-US" dirty="0"/>
              <a:t>This is used for a smaller amount of text to accompany an image. It’s intended to hold a few talking points. Aim for clear and concise. This is used for a smaller amount of text to accompany an image. It’s intended to hold a few talking points. Aim for clear and concise.  </a:t>
            </a:r>
          </a:p>
        </p:txBody>
      </p:sp>
    </p:spTree>
    <p:extLst>
      <p:ext uri="{BB962C8B-B14F-4D97-AF65-F5344CB8AC3E}">
        <p14:creationId xmlns:p14="http://schemas.microsoft.com/office/powerpoint/2010/main" val="2493162801"/>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TH: One column header, Half page phot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Picture Placeholder 2"/>
          <p:cNvSpPr>
            <a:spLocks noGrp="1"/>
          </p:cNvSpPr>
          <p:nvPr>
            <p:ph type="pic" sz="quarter" idx="15"/>
          </p:nvPr>
        </p:nvSpPr>
        <p:spPr>
          <a:xfrm>
            <a:off x="6324600" y="0"/>
            <a:ext cx="5867400" cy="6858000"/>
          </a:xfrm>
          <a:prstGeom prst="rect">
            <a:avLst/>
          </a:prstGeom>
        </p:spPr>
        <p:txBody>
          <a:bodyPr/>
          <a:lstStyle/>
          <a:p>
            <a:r>
              <a:rPr lang="en-US"/>
              <a:t>Click icon to add picture</a:t>
            </a:r>
          </a:p>
        </p:txBody>
      </p:sp>
      <p:sp>
        <p:nvSpPr>
          <p:cNvPr id="7" name="Text Placeholder 4"/>
          <p:cNvSpPr>
            <a:spLocks noGrp="1"/>
          </p:cNvSpPr>
          <p:nvPr>
            <p:ph type="body" sz="quarter" idx="16" hasCustomPrompt="1"/>
          </p:nvPr>
        </p:nvSpPr>
        <p:spPr>
          <a:xfrm>
            <a:off x="762000" y="842209"/>
            <a:ext cx="5105400" cy="2190239"/>
          </a:xfrm>
          <a:prstGeom prst="rect">
            <a:avLst/>
          </a:prstGeom>
        </p:spPr>
        <p:txBody>
          <a:bodyPr lIns="0" tIns="0" rIns="0" bIns="0"/>
          <a:lstStyle>
            <a:lvl1pPr>
              <a:defRPr sz="3200">
                <a:solidFill>
                  <a:srgbClr val="FF0000"/>
                </a:solidFill>
                <a:latin typeface="+mj-lt"/>
              </a:defRPr>
            </a:lvl1pPr>
          </a:lstStyle>
          <a:p>
            <a:pPr>
              <a:lnSpc>
                <a:spcPts val="4000"/>
              </a:lnSpc>
            </a:pPr>
            <a:r>
              <a:rPr lang="en-US" sz="3200" dirty="0">
                <a:solidFill>
                  <a:srgbClr val="F65050"/>
                </a:solidFill>
                <a:latin typeface="Arial" panose="020B0604020202020204" pitchFamily="34" charset="0"/>
                <a:cs typeface="Arial" panose="020B0604020202020204" pitchFamily="34" charset="0"/>
              </a:rPr>
              <a:t>H1 – Arial 32 pt. red: </a:t>
            </a:r>
            <a:r>
              <a:rPr lang="en-US" sz="3200" dirty="0">
                <a:solidFill>
                  <a:srgbClr val="F84F4F"/>
                </a:solidFill>
                <a:latin typeface="Arial" panose="020B0604020202020204" pitchFamily="34" charset="0"/>
                <a:cs typeface="Arial" panose="020B0604020202020204" pitchFamily="34" charset="0"/>
              </a:rPr>
              <a:t>This is a single thought you want to emphasize with a half-page photo.</a:t>
            </a:r>
          </a:p>
        </p:txBody>
      </p:sp>
    </p:spTree>
    <p:extLst>
      <p:ext uri="{BB962C8B-B14F-4D97-AF65-F5344CB8AC3E}">
        <p14:creationId xmlns:p14="http://schemas.microsoft.com/office/powerpoint/2010/main" val="3655362571"/>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TH: Full page photo with Quote">
    <p:spTree>
      <p:nvGrpSpPr>
        <p:cNvPr id="1" name=""/>
        <p:cNvGrpSpPr/>
        <p:nvPr/>
      </p:nvGrpSpPr>
      <p:grpSpPr>
        <a:xfrm>
          <a:off x="0" y="0"/>
          <a:ext cx="0" cy="0"/>
          <a:chOff x="0" y="0"/>
          <a:chExt cx="0" cy="0"/>
        </a:xfrm>
      </p:grpSpPr>
      <p:sp>
        <p:nvSpPr>
          <p:cNvPr id="6" name="Picture Placeholder 4"/>
          <p:cNvSpPr>
            <a:spLocks noGrp="1"/>
          </p:cNvSpPr>
          <p:nvPr>
            <p:ph type="pic" sz="quarter" idx="13" hasCustomPrompt="1"/>
          </p:nvPr>
        </p:nvSpPr>
        <p:spPr>
          <a:xfrm>
            <a:off x="0" y="0"/>
            <a:ext cx="12192000" cy="6858000"/>
          </a:xfrm>
          <a:prstGeom prst="rect">
            <a:avLst/>
          </a:prstGeom>
          <a:noFill/>
          <a:ln>
            <a:noFill/>
          </a:ln>
        </p:spPr>
        <p:txBody>
          <a:bodyPr/>
          <a:lstStyle>
            <a:lvl1pPr>
              <a:defRPr sz="1400" baseline="0">
                <a:solidFill>
                  <a:schemeClr val="tx1"/>
                </a:solidFill>
              </a:defRPr>
            </a:lvl1pPr>
          </a:lstStyle>
          <a:p>
            <a:pPr lvl="0"/>
            <a:r>
              <a:rPr lang="en-US" dirty="0"/>
              <a:t>Full page photo background – Fill the slide with your photo and crop to the slide dimensions (hold shift key when resizing to maintain proportion). </a:t>
            </a:r>
            <a:br>
              <a:rPr lang="en-US" dirty="0"/>
            </a:br>
            <a:r>
              <a:rPr lang="en-US" dirty="0"/>
              <a:t>NOTE: When using a full page photo slide layout, the PATH logo, which is part of the Slide Master, will be covered. You will need to copy the PATH logo </a:t>
            </a:r>
            <a:br>
              <a:rPr lang="en-US" dirty="0"/>
            </a:br>
            <a:r>
              <a:rPr lang="en-US" dirty="0"/>
              <a:t>                                                                                                            from the Slide Master and paste it on top of your placed photo in order for it to show. </a:t>
            </a:r>
          </a:p>
          <a:p>
            <a:pPr lvl="0"/>
            <a:endParaRPr lang="en-US" dirty="0"/>
          </a:p>
        </p:txBody>
      </p:sp>
      <p:sp>
        <p:nvSpPr>
          <p:cNvPr id="7" name="Text Placeholder 4"/>
          <p:cNvSpPr>
            <a:spLocks noGrp="1"/>
          </p:cNvSpPr>
          <p:nvPr>
            <p:ph type="body" sz="quarter" idx="14" hasCustomPrompt="1"/>
          </p:nvPr>
        </p:nvSpPr>
        <p:spPr>
          <a:xfrm>
            <a:off x="762000" y="2034195"/>
            <a:ext cx="4175760" cy="2942844"/>
          </a:xfrm>
          <a:prstGeom prst="rect">
            <a:avLst/>
          </a:prstGeom>
          <a:noFill/>
        </p:spPr>
        <p:txBody>
          <a:bodyPr/>
          <a:lstStyle>
            <a:lvl1pPr>
              <a:defRPr sz="2400">
                <a:solidFill>
                  <a:schemeClr val="tx1"/>
                </a:solidFill>
                <a:latin typeface="+mj-lt"/>
              </a:defRPr>
            </a:lvl1pPr>
          </a:lstStyle>
          <a:p>
            <a:pPr lvl="0"/>
            <a:r>
              <a:rPr lang="en-US" dirty="0"/>
              <a:t>Call-out text – Arial 24 pt., black, dark grey, or white: This is a single thought you want to emphasize with a full-bleed image. Position this text box where appropriate. Text can be black, dark grey, or white</a:t>
            </a:r>
          </a:p>
        </p:txBody>
      </p:sp>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44946022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ATH: Beige Title slide w/ shap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0" y="-5291"/>
            <a:ext cx="12192000" cy="685800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tIns="0" rIns="0" bIns="0" rtlCol="0" anchor="b" anchorCtr="0"/>
          <a:lstStyle/>
          <a:p>
            <a:pPr algn="ctr"/>
            <a:endParaRPr lang="en-US"/>
          </a:p>
        </p:txBody>
      </p:sp>
      <p:pic>
        <p:nvPicPr>
          <p:cNvPr id="7" name="Picture 6"/>
          <p:cNvPicPr>
            <a:picLocks noChangeAspect="1"/>
          </p:cNvPicPr>
          <p:nvPr/>
        </p:nvPicPr>
        <p:blipFill>
          <a:blip r:embed="rId2"/>
          <a:stretch>
            <a:fillRect/>
          </a:stretch>
        </p:blipFill>
        <p:spPr>
          <a:xfrm>
            <a:off x="762000" y="5875631"/>
            <a:ext cx="994416" cy="418605"/>
          </a:xfrm>
          <a:prstGeom prst="rect">
            <a:avLst/>
          </a:prstGeom>
        </p:spPr>
      </p:pic>
      <p:sp>
        <p:nvSpPr>
          <p:cNvPr id="8" name="Rectangle 7"/>
          <p:cNvSpPr>
            <a:spLocks noChangeAspect="1"/>
          </p:cNvSpPr>
          <p:nvPr/>
        </p:nvSpPr>
        <p:spPr>
          <a:xfrm>
            <a:off x="8312150" y="1"/>
            <a:ext cx="2927350" cy="1456267"/>
          </a:xfrm>
          <a:prstGeom prst="rect">
            <a:avLst/>
          </a:prstGeom>
          <a:solidFill>
            <a:srgbClr val="F84F4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reeform: Shape 8"/>
          <p:cNvSpPr>
            <a:spLocks noChangeAspect="1"/>
          </p:cNvSpPr>
          <p:nvPr/>
        </p:nvSpPr>
        <p:spPr>
          <a:xfrm>
            <a:off x="8312151" y="1760840"/>
            <a:ext cx="2926083" cy="3389377"/>
          </a:xfrm>
          <a:custGeom>
            <a:avLst/>
            <a:gdLst>
              <a:gd name="connsiteX0" fmla="*/ 1097281 w 2194562"/>
              <a:gd name="connsiteY0" fmla="*/ 0 h 2542032"/>
              <a:gd name="connsiteX1" fmla="*/ 2194561 w 2194562"/>
              <a:gd name="connsiteY1" fmla="*/ 548640 h 2542032"/>
              <a:gd name="connsiteX2" fmla="*/ 2194562 w 2194562"/>
              <a:gd name="connsiteY2" fmla="*/ 548640 h 2542032"/>
              <a:gd name="connsiteX3" fmla="*/ 2194562 w 2194562"/>
              <a:gd name="connsiteY3" fmla="*/ 1993392 h 2542032"/>
              <a:gd name="connsiteX4" fmla="*/ 2194560 w 2194562"/>
              <a:gd name="connsiteY4" fmla="*/ 1993392 h 2542032"/>
              <a:gd name="connsiteX5" fmla="*/ 1097280 w 2194562"/>
              <a:gd name="connsiteY5" fmla="*/ 2542032 h 2542032"/>
              <a:gd name="connsiteX6" fmla="*/ 0 w 2194562"/>
              <a:gd name="connsiteY6" fmla="*/ 1993392 h 2542032"/>
              <a:gd name="connsiteX7" fmla="*/ 1 w 2194562"/>
              <a:gd name="connsiteY7" fmla="*/ 1993392 h 2542032"/>
              <a:gd name="connsiteX8" fmla="*/ 1 w 2194562"/>
              <a:gd name="connsiteY8" fmla="*/ 54864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2" h="2542032">
                <a:moveTo>
                  <a:pt x="1097281" y="0"/>
                </a:moveTo>
                <a:lnTo>
                  <a:pt x="2194561" y="548640"/>
                </a:lnTo>
                <a:lnTo>
                  <a:pt x="2194562" y="548640"/>
                </a:lnTo>
                <a:lnTo>
                  <a:pt x="2194562" y="1993392"/>
                </a:lnTo>
                <a:lnTo>
                  <a:pt x="2194560" y="1993392"/>
                </a:lnTo>
                <a:lnTo>
                  <a:pt x="1097280" y="2542032"/>
                </a:lnTo>
                <a:lnTo>
                  <a:pt x="0" y="1993392"/>
                </a:lnTo>
                <a:lnTo>
                  <a:pt x="1" y="1993392"/>
                </a:lnTo>
                <a:lnTo>
                  <a:pt x="1" y="548640"/>
                </a:lnTo>
                <a:close/>
              </a:path>
            </a:pathLst>
          </a:custGeom>
          <a:solidFill>
            <a:srgbClr val="F84F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Shape 9"/>
          <p:cNvSpPr>
            <a:spLocks noChangeAspect="1"/>
          </p:cNvSpPr>
          <p:nvPr/>
        </p:nvSpPr>
        <p:spPr>
          <a:xfrm>
            <a:off x="8312150" y="5391153"/>
            <a:ext cx="2927350" cy="1466850"/>
          </a:xfrm>
          <a:custGeom>
            <a:avLst/>
            <a:gdLst>
              <a:gd name="connsiteX0" fmla="*/ 1097756 w 2195512"/>
              <a:gd name="connsiteY0" fmla="*/ 0 h 1100137"/>
              <a:gd name="connsiteX1" fmla="*/ 2195512 w 2195512"/>
              <a:gd name="connsiteY1" fmla="*/ 1096963 h 1100137"/>
              <a:gd name="connsiteX2" fmla="*/ 2195352 w 2195512"/>
              <a:gd name="connsiteY2" fmla="*/ 1100137 h 1100137"/>
              <a:gd name="connsiteX3" fmla="*/ 161 w 2195512"/>
              <a:gd name="connsiteY3" fmla="*/ 1100137 h 1100137"/>
              <a:gd name="connsiteX4" fmla="*/ 0 w 2195512"/>
              <a:gd name="connsiteY4" fmla="*/ 1096963 h 1100137"/>
              <a:gd name="connsiteX5" fmla="*/ 1097756 w 2195512"/>
              <a:gd name="connsiteY5" fmla="*/ 0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512" h="1100137">
                <a:moveTo>
                  <a:pt x="1097756" y="0"/>
                </a:moveTo>
                <a:cubicBezTo>
                  <a:pt x="1704030" y="0"/>
                  <a:pt x="2195512" y="491127"/>
                  <a:pt x="2195512" y="1096963"/>
                </a:cubicBezTo>
                <a:lnTo>
                  <a:pt x="2195352" y="1100137"/>
                </a:lnTo>
                <a:lnTo>
                  <a:pt x="161" y="1100137"/>
                </a:lnTo>
                <a:lnTo>
                  <a:pt x="0" y="1096963"/>
                </a:lnTo>
                <a:cubicBezTo>
                  <a:pt x="0" y="491127"/>
                  <a:pt x="491482" y="0"/>
                  <a:pt x="1097756" y="0"/>
                </a:cubicBezTo>
                <a:close/>
              </a:path>
            </a:pathLst>
          </a:custGeom>
          <a:solidFill>
            <a:srgbClr val="F84F4F"/>
          </a:solidFill>
          <a:ln>
            <a:noFill/>
          </a:ln>
          <a:effectLst/>
        </p:spPr>
        <p:style>
          <a:lnRef idx="1">
            <a:schemeClr val="accent1"/>
          </a:lnRef>
          <a:fillRef idx="3">
            <a:schemeClr val="accent1"/>
          </a:fillRef>
          <a:effectRef idx="2">
            <a:schemeClr val="accent1"/>
          </a:effectRef>
          <a:fontRef idx="minor">
            <a:schemeClr val="lt1"/>
          </a:fontRef>
        </p:style>
        <p:txBody>
          <a:bodyPr wrap="square" anchor="ctr">
            <a:noAutofit/>
          </a:bodyPr>
          <a:lstStyle/>
          <a:p>
            <a:pPr algn="ctr">
              <a:defRPr/>
            </a:pPr>
            <a:endParaRPr lang="en-US"/>
          </a:p>
        </p:txBody>
      </p:sp>
      <p:sp>
        <p:nvSpPr>
          <p:cNvPr id="11" name="Text Placeholder 11"/>
          <p:cNvSpPr>
            <a:spLocks noGrp="1"/>
          </p:cNvSpPr>
          <p:nvPr>
            <p:ph type="body" sz="quarter" idx="13" hasCustomPrompt="1"/>
          </p:nvPr>
        </p:nvSpPr>
        <p:spPr>
          <a:xfrm>
            <a:off x="762000" y="593931"/>
            <a:ext cx="2540000" cy="214988"/>
          </a:xfrm>
          <a:prstGeom prst="rect">
            <a:avLst/>
          </a:prstGeom>
        </p:spPr>
        <p:txBody>
          <a:bodyPr lIns="0" tIns="0" rIns="0" bIns="0"/>
          <a:lstStyle>
            <a:lvl1pPr algn="l">
              <a:spcBef>
                <a:spcPts val="0"/>
              </a:spcBef>
              <a:defRPr sz="900" b="1">
                <a:solidFill>
                  <a:schemeClr val="tx1"/>
                </a:solidFill>
              </a:defRPr>
            </a:lvl1pPr>
          </a:lstStyle>
          <a:p>
            <a:pPr lvl="0"/>
            <a:r>
              <a:rPr lang="en-US" dirty="0"/>
              <a:t>Month Day, Year – Arial bold 9 pt. black</a:t>
            </a:r>
          </a:p>
        </p:txBody>
      </p:sp>
      <p:sp>
        <p:nvSpPr>
          <p:cNvPr id="12" name="Text Placeholder 18"/>
          <p:cNvSpPr>
            <a:spLocks noGrp="1"/>
          </p:cNvSpPr>
          <p:nvPr>
            <p:ph type="body" sz="quarter" idx="14" hasCustomPrompt="1"/>
          </p:nvPr>
        </p:nvSpPr>
        <p:spPr>
          <a:xfrm>
            <a:off x="762000" y="4600880"/>
            <a:ext cx="5334000" cy="647700"/>
          </a:xfrm>
          <a:prstGeom prst="rect">
            <a:avLst/>
          </a:prstGeom>
        </p:spPr>
        <p:txBody>
          <a:bodyPr lIns="0" tIns="0" rIns="0" bIns="0"/>
          <a:lstStyle>
            <a:lvl1pPr algn="l">
              <a:defRPr sz="1100" baseline="0">
                <a:solidFill>
                  <a:schemeClr val="tx1"/>
                </a:solidFill>
                <a:latin typeface="+mn-lt"/>
              </a:defRPr>
            </a:lvl1pPr>
            <a:lvl2pPr algn="l">
              <a:defRPr sz="900"/>
            </a:lvl2pPr>
            <a:lvl3pPr algn="l">
              <a:defRPr sz="900"/>
            </a:lvl3pPr>
            <a:lvl4pPr algn="l">
              <a:defRPr sz="900"/>
            </a:lvl4pPr>
            <a:lvl5pPr algn="l">
              <a:defRPr sz="900"/>
            </a:lvl5pPr>
          </a:lstStyle>
          <a:p>
            <a:pPr lvl="0"/>
            <a:r>
              <a:rPr lang="en-US" dirty="0"/>
              <a:t>Presenter Name - Arial 11 pt. black</a:t>
            </a:r>
            <a:br>
              <a:rPr lang="en-US" dirty="0"/>
            </a:br>
            <a:r>
              <a:rPr lang="en-US" dirty="0"/>
              <a:t>Presenter Title – Arial 11 pt. black</a:t>
            </a:r>
          </a:p>
        </p:txBody>
      </p:sp>
      <p:sp>
        <p:nvSpPr>
          <p:cNvPr id="13" name="Text Placeholder 4"/>
          <p:cNvSpPr>
            <a:spLocks noGrp="1"/>
          </p:cNvSpPr>
          <p:nvPr>
            <p:ph type="body" sz="quarter" idx="16" hasCustomPrompt="1"/>
          </p:nvPr>
        </p:nvSpPr>
        <p:spPr>
          <a:xfrm>
            <a:off x="762000" y="2185988"/>
            <a:ext cx="5333999" cy="1281113"/>
          </a:xfrm>
          <a:prstGeom prst="rect">
            <a:avLst/>
          </a:prstGeom>
        </p:spPr>
        <p:txBody>
          <a:bodyPr lIns="0" tIns="0" rIns="0" bIns="0" anchor="b" anchorCtr="0">
            <a:normAutofit/>
          </a:bodyPr>
          <a:lstStyle>
            <a:lvl1pPr>
              <a:defRPr sz="3600" baseline="0">
                <a:solidFill>
                  <a:schemeClr val="tx1"/>
                </a:solidFill>
                <a:latin typeface="+mj-lt"/>
              </a:defRPr>
            </a:lvl1pPr>
          </a:lstStyle>
          <a:p>
            <a:pPr lvl="0"/>
            <a:r>
              <a:rPr lang="en-US" dirty="0"/>
              <a:t>Presentation title option 2 – Arial 36 pt. black</a:t>
            </a:r>
          </a:p>
        </p:txBody>
      </p:sp>
      <p:sp>
        <p:nvSpPr>
          <p:cNvPr id="14" name="Text Placeholder 8"/>
          <p:cNvSpPr>
            <a:spLocks noGrp="1"/>
          </p:cNvSpPr>
          <p:nvPr>
            <p:ph type="body" sz="quarter" idx="17" hasCustomPrompt="1"/>
          </p:nvPr>
        </p:nvSpPr>
        <p:spPr>
          <a:xfrm>
            <a:off x="761999" y="3650041"/>
            <a:ext cx="5333999" cy="557213"/>
          </a:xfrm>
          <a:prstGeom prst="rect">
            <a:avLst/>
          </a:prstGeom>
        </p:spPr>
        <p:txBody>
          <a:bodyPr lIns="0" tIns="0" rIns="0" bIns="0"/>
          <a:lstStyle>
            <a:lvl1pPr>
              <a:defRPr sz="1600">
                <a:solidFill>
                  <a:schemeClr val="tx1"/>
                </a:solidFill>
              </a:defRPr>
            </a:lvl1pPr>
          </a:lstStyle>
          <a:p>
            <a:pPr lvl="0"/>
            <a:r>
              <a:rPr lang="en-US" dirty="0"/>
              <a:t>Presentation subtitle – Arial 16 pt. black</a:t>
            </a:r>
          </a:p>
        </p:txBody>
      </p:sp>
    </p:spTree>
    <p:extLst>
      <p:ext uri="{BB962C8B-B14F-4D97-AF65-F5344CB8AC3E}">
        <p14:creationId xmlns:p14="http://schemas.microsoft.com/office/powerpoint/2010/main" val="144943525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TH: Photo Collag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Picture Placeholder 10"/>
          <p:cNvSpPr>
            <a:spLocks noGrp="1"/>
          </p:cNvSpPr>
          <p:nvPr>
            <p:ph type="pic" sz="quarter" idx="13"/>
          </p:nvPr>
        </p:nvSpPr>
        <p:spPr>
          <a:xfrm>
            <a:off x="762000" y="838199"/>
            <a:ext cx="5220448" cy="5105401"/>
          </a:xfrm>
          <a:prstGeom prst="rect">
            <a:avLst/>
          </a:prstGeom>
        </p:spPr>
        <p:txBody>
          <a:bodyPr/>
          <a:lstStyle/>
          <a:p>
            <a:r>
              <a:rPr lang="en-US"/>
              <a:t>Click icon to add picture</a:t>
            </a:r>
          </a:p>
        </p:txBody>
      </p:sp>
      <p:sp>
        <p:nvSpPr>
          <p:cNvPr id="7" name="Picture Placeholder 10"/>
          <p:cNvSpPr>
            <a:spLocks noGrp="1"/>
          </p:cNvSpPr>
          <p:nvPr>
            <p:ph type="pic" sz="quarter" idx="14"/>
          </p:nvPr>
        </p:nvSpPr>
        <p:spPr>
          <a:xfrm>
            <a:off x="6197600" y="838199"/>
            <a:ext cx="5276850" cy="2502648"/>
          </a:xfrm>
          <a:prstGeom prst="rect">
            <a:avLst/>
          </a:prstGeom>
        </p:spPr>
        <p:txBody>
          <a:bodyPr/>
          <a:lstStyle/>
          <a:p>
            <a:r>
              <a:rPr lang="en-US"/>
              <a:t>Click icon to add picture</a:t>
            </a:r>
          </a:p>
        </p:txBody>
      </p:sp>
      <p:sp>
        <p:nvSpPr>
          <p:cNvPr id="8" name="Picture Placeholder 10"/>
          <p:cNvSpPr>
            <a:spLocks noGrp="1"/>
          </p:cNvSpPr>
          <p:nvPr>
            <p:ph type="pic" sz="quarter" idx="15"/>
          </p:nvPr>
        </p:nvSpPr>
        <p:spPr>
          <a:xfrm>
            <a:off x="6197600" y="3532094"/>
            <a:ext cx="2540000" cy="2411507"/>
          </a:xfrm>
          <a:prstGeom prst="rect">
            <a:avLst/>
          </a:prstGeom>
        </p:spPr>
        <p:txBody>
          <a:bodyPr/>
          <a:lstStyle/>
          <a:p>
            <a:r>
              <a:rPr lang="en-US"/>
              <a:t>Click icon to add picture</a:t>
            </a:r>
          </a:p>
        </p:txBody>
      </p:sp>
      <p:sp>
        <p:nvSpPr>
          <p:cNvPr id="9" name="Picture Placeholder 10"/>
          <p:cNvSpPr>
            <a:spLocks noGrp="1"/>
          </p:cNvSpPr>
          <p:nvPr>
            <p:ph type="pic" sz="quarter" idx="16"/>
          </p:nvPr>
        </p:nvSpPr>
        <p:spPr>
          <a:xfrm>
            <a:off x="8890000" y="3534260"/>
            <a:ext cx="2590799" cy="2409341"/>
          </a:xfrm>
          <a:prstGeom prst="rect">
            <a:avLst/>
          </a:prstGeom>
        </p:spPr>
        <p:txBody>
          <a:bodyPr/>
          <a:lstStyle/>
          <a:p>
            <a:r>
              <a:rPr lang="en-US"/>
              <a:t>Click icon to add picture</a:t>
            </a:r>
          </a:p>
        </p:txBody>
      </p:sp>
      <p:sp>
        <p:nvSpPr>
          <p:cNvPr id="10" name="Text Placeholder 22"/>
          <p:cNvSpPr>
            <a:spLocks noGrp="1"/>
          </p:cNvSpPr>
          <p:nvPr>
            <p:ph type="body" sz="quarter" idx="18" hasCustomPrompt="1"/>
          </p:nvPr>
        </p:nvSpPr>
        <p:spPr>
          <a:xfrm>
            <a:off x="11921553" y="208248"/>
            <a:ext cx="147432" cy="1947123"/>
          </a:xfrm>
          <a:prstGeom prst="rect">
            <a:avLst/>
          </a:prstGeom>
        </p:spPr>
        <p:txBody>
          <a:bodyPr vert="vert270" lIns="0" tIns="0" rIns="0" bIns="0" anchor="t" anchorCtr="0"/>
          <a:lstStyle>
            <a:lvl1pPr algn="r">
              <a:defRPr sz="600" baseline="0">
                <a:solidFill>
                  <a:schemeClr val="bg1">
                    <a:lumMod val="50000"/>
                  </a:schemeClr>
                </a:solidFill>
              </a:defRPr>
            </a:lvl1pPr>
          </a:lstStyle>
          <a:p>
            <a:pPr lvl="0"/>
            <a:r>
              <a:rPr lang="en-US" dirty="0"/>
              <a:t>Photo: Name</a:t>
            </a:r>
          </a:p>
        </p:txBody>
      </p:sp>
    </p:spTree>
    <p:extLst>
      <p:ext uri="{BB962C8B-B14F-4D97-AF65-F5344CB8AC3E}">
        <p14:creationId xmlns:p14="http://schemas.microsoft.com/office/powerpoint/2010/main" val="132457377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H: Photo Collag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Picture Placeholder 10"/>
          <p:cNvSpPr>
            <a:spLocks noGrp="1"/>
          </p:cNvSpPr>
          <p:nvPr>
            <p:ph type="pic" sz="quarter" idx="14"/>
          </p:nvPr>
        </p:nvSpPr>
        <p:spPr>
          <a:xfrm>
            <a:off x="0" y="2314280"/>
            <a:ext cx="2133600" cy="2174047"/>
          </a:xfrm>
          <a:prstGeom prst="rect">
            <a:avLst/>
          </a:prstGeom>
        </p:spPr>
        <p:txBody>
          <a:bodyPr/>
          <a:lstStyle>
            <a:lvl1pPr>
              <a:defRPr/>
            </a:lvl1pPr>
          </a:lstStyle>
          <a:p>
            <a:r>
              <a:rPr lang="en-US"/>
              <a:t>Click icon to add picture</a:t>
            </a:r>
            <a:endParaRPr lang="en-US" dirty="0"/>
          </a:p>
        </p:txBody>
      </p:sp>
      <p:sp>
        <p:nvSpPr>
          <p:cNvPr id="7" name="Picture Placeholder 10"/>
          <p:cNvSpPr>
            <a:spLocks noGrp="1"/>
          </p:cNvSpPr>
          <p:nvPr>
            <p:ph type="pic" sz="quarter" idx="15"/>
          </p:nvPr>
        </p:nvSpPr>
        <p:spPr>
          <a:xfrm>
            <a:off x="2893661" y="1617789"/>
            <a:ext cx="2660104" cy="3567971"/>
          </a:xfrm>
          <a:prstGeom prst="rect">
            <a:avLst/>
          </a:prstGeom>
        </p:spPr>
        <p:txBody>
          <a:bodyPr/>
          <a:lstStyle/>
          <a:p>
            <a:r>
              <a:rPr lang="en-US"/>
              <a:t>Click icon to add picture</a:t>
            </a:r>
          </a:p>
        </p:txBody>
      </p:sp>
      <p:sp>
        <p:nvSpPr>
          <p:cNvPr id="8" name="Picture Placeholder 10"/>
          <p:cNvSpPr>
            <a:spLocks noGrp="1"/>
          </p:cNvSpPr>
          <p:nvPr>
            <p:ph type="pic" sz="quarter" idx="16"/>
          </p:nvPr>
        </p:nvSpPr>
        <p:spPr>
          <a:xfrm>
            <a:off x="6197600" y="1617789"/>
            <a:ext cx="2660104" cy="3567971"/>
          </a:xfrm>
          <a:prstGeom prst="rect">
            <a:avLst/>
          </a:prstGeom>
        </p:spPr>
        <p:txBody>
          <a:bodyPr/>
          <a:lstStyle/>
          <a:p>
            <a:r>
              <a:rPr lang="en-US"/>
              <a:t>Click icon to add picture</a:t>
            </a:r>
          </a:p>
        </p:txBody>
      </p:sp>
      <p:sp>
        <p:nvSpPr>
          <p:cNvPr id="9" name="Picture Placeholder 10"/>
          <p:cNvSpPr>
            <a:spLocks noGrp="1"/>
          </p:cNvSpPr>
          <p:nvPr>
            <p:ph type="pic" sz="quarter" idx="17"/>
          </p:nvPr>
        </p:nvSpPr>
        <p:spPr>
          <a:xfrm>
            <a:off x="9531896" y="2330814"/>
            <a:ext cx="2660104" cy="2157513"/>
          </a:xfrm>
          <a:prstGeom prst="rect">
            <a:avLst/>
          </a:prstGeom>
        </p:spPr>
        <p:txBody>
          <a:bodyPr/>
          <a:lstStyle/>
          <a:p>
            <a:r>
              <a:rPr lang="en-US"/>
              <a:t>Click icon to add picture</a:t>
            </a:r>
          </a:p>
        </p:txBody>
      </p:sp>
      <p:sp>
        <p:nvSpPr>
          <p:cNvPr id="10" name="Text Placeholder 22"/>
          <p:cNvSpPr>
            <a:spLocks noGrp="1"/>
          </p:cNvSpPr>
          <p:nvPr>
            <p:ph type="body" sz="quarter" idx="18" hasCustomPrompt="1"/>
          </p:nvPr>
        </p:nvSpPr>
        <p:spPr>
          <a:xfrm>
            <a:off x="11921553" y="208248"/>
            <a:ext cx="147432" cy="1947123"/>
          </a:xfrm>
          <a:prstGeom prst="rect">
            <a:avLst/>
          </a:prstGeom>
        </p:spPr>
        <p:txBody>
          <a:bodyPr vert="vert270" lIns="0" tIns="0" rIns="0" bIns="0" anchor="t" anchorCtr="0"/>
          <a:lstStyle>
            <a:lvl1pPr algn="r">
              <a:defRPr sz="600" baseline="0">
                <a:solidFill>
                  <a:schemeClr val="bg1">
                    <a:lumMod val="50000"/>
                  </a:schemeClr>
                </a:solidFill>
              </a:defRPr>
            </a:lvl1pPr>
          </a:lstStyle>
          <a:p>
            <a:pPr lvl="0"/>
            <a:r>
              <a:rPr lang="en-US" dirty="0"/>
              <a:t>Photo: Name</a:t>
            </a:r>
          </a:p>
        </p:txBody>
      </p:sp>
    </p:spTree>
    <p:extLst>
      <p:ext uri="{BB962C8B-B14F-4D97-AF65-F5344CB8AC3E}">
        <p14:creationId xmlns:p14="http://schemas.microsoft.com/office/powerpoint/2010/main" val="389872759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H: DataVis - one column text box and half page graphic">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Content Placeholder 5"/>
          <p:cNvSpPr>
            <a:spLocks noGrp="1"/>
          </p:cNvSpPr>
          <p:nvPr>
            <p:ph sz="quarter" idx="13"/>
          </p:nvPr>
        </p:nvSpPr>
        <p:spPr>
          <a:xfrm>
            <a:off x="6324600" y="838200"/>
            <a:ext cx="5610225" cy="5114731"/>
          </a:xfrm>
          <a:prstGeom prst="rect">
            <a:avLst/>
          </a:prstGeom>
          <a:noFill/>
          <a:ln>
            <a:noFill/>
          </a:ln>
        </p:spPr>
        <p:txBody>
          <a:bodyPr/>
          <a:lstStyle>
            <a:lvl1pPr marL="0" indent="0">
              <a:buNone/>
              <a:defRPr/>
            </a:lvl1pPr>
          </a:lstStyle>
          <a:p>
            <a:pPr lvl="0"/>
            <a:r>
              <a:rPr lang="en-US"/>
              <a:t>Click to edit Master text styles</a:t>
            </a:r>
          </a:p>
        </p:txBody>
      </p:sp>
      <p:sp>
        <p:nvSpPr>
          <p:cNvPr id="7" name="Text Placeholder 4"/>
          <p:cNvSpPr>
            <a:spLocks noGrp="1"/>
          </p:cNvSpPr>
          <p:nvPr>
            <p:ph type="body" sz="quarter" idx="14" hasCustomPrompt="1"/>
          </p:nvPr>
        </p:nvSpPr>
        <p:spPr>
          <a:xfrm>
            <a:off x="762000" y="837815"/>
            <a:ext cx="5105400" cy="1061105"/>
          </a:xfrm>
          <a:prstGeom prst="rect">
            <a:avLst/>
          </a:prstGeom>
        </p:spPr>
        <p:txBody>
          <a:bodyPr lIns="0" tIns="0" rIns="0" bIns="0"/>
          <a:lstStyle>
            <a:lvl1pPr marL="0" indent="0">
              <a:buNone/>
              <a:defRPr sz="320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32pt red: </a:t>
            </a:r>
            <a:r>
              <a:rPr lang="en-US" dirty="0"/>
              <a:t>Data vis, half-page graphic</a:t>
            </a:r>
          </a:p>
        </p:txBody>
      </p:sp>
      <p:sp>
        <p:nvSpPr>
          <p:cNvPr id="8" name="Text Placeholder 6"/>
          <p:cNvSpPr>
            <a:spLocks noGrp="1"/>
          </p:cNvSpPr>
          <p:nvPr>
            <p:ph type="body" sz="quarter" idx="15" hasCustomPrompt="1"/>
          </p:nvPr>
        </p:nvSpPr>
        <p:spPr>
          <a:xfrm>
            <a:off x="762000" y="2019300"/>
            <a:ext cx="5105400" cy="3924300"/>
          </a:xfrm>
          <a:prstGeom prst="rect">
            <a:avLst/>
          </a:prstGeom>
        </p:spPr>
        <p:txBody>
          <a:bodyPr lIns="0" tIns="0" rIns="0" bIns="0"/>
          <a:lstStyle>
            <a:lvl1pPr marL="0" indent="0">
              <a:spcBef>
                <a:spcPts val="0"/>
              </a:spcBef>
              <a:spcAft>
                <a:spcPts val="1800"/>
              </a:spcAft>
              <a:buNone/>
              <a:defRPr sz="1600">
                <a:solidFill>
                  <a:schemeClr val="tx1"/>
                </a:solidFill>
              </a:defRPr>
            </a:lvl1pPr>
            <a:lvl2pPr>
              <a:defRPr sz="1400"/>
            </a:lvl2pPr>
            <a:lvl3pPr>
              <a:defRPr sz="1400"/>
            </a:lvl3pPr>
            <a:lvl4pPr>
              <a:defRPr sz="1400"/>
            </a:lvl4pPr>
            <a:lvl5pPr>
              <a:defRPr sz="1400"/>
            </a:lvl5pPr>
          </a:lstStyle>
          <a:p>
            <a:pPr lvl="0"/>
            <a:r>
              <a:rPr lang="en-US" dirty="0"/>
              <a:t>Body text – Arial 16pt, black, 18pt paragraph spacing after: This is used for a smaller amount of text to accompany a data visualization. It’s intended to hold a few talking points. Aim for clear and concise. </a:t>
            </a:r>
          </a:p>
        </p:txBody>
      </p:sp>
    </p:spTree>
    <p:extLst>
      <p:ext uri="{BB962C8B-B14F-4D97-AF65-F5344CB8AC3E}">
        <p14:creationId xmlns:p14="http://schemas.microsoft.com/office/powerpoint/2010/main" val="305756530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H: DataVis - one column text box and half page graphic on color bac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6324600" y="0"/>
            <a:ext cx="5867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5"/>
          <p:cNvSpPr>
            <a:spLocks noGrp="1"/>
          </p:cNvSpPr>
          <p:nvPr>
            <p:ph sz="quarter" idx="13"/>
          </p:nvPr>
        </p:nvSpPr>
        <p:spPr>
          <a:xfrm>
            <a:off x="6602819" y="881994"/>
            <a:ext cx="5332006" cy="5145579"/>
          </a:xfrm>
          <a:prstGeom prst="rect">
            <a:avLst/>
          </a:prstGeom>
          <a:solidFill>
            <a:schemeClr val="bg2"/>
          </a:solidFill>
          <a:ln>
            <a:noFill/>
          </a:ln>
        </p:spPr>
        <p:txBody>
          <a:bodyPr/>
          <a:lstStyle>
            <a:lvl1pPr marL="0" indent="0">
              <a:buNone/>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10795491" y="6288426"/>
            <a:ext cx="685309" cy="291104"/>
          </a:xfrm>
          <a:prstGeom prst="rect">
            <a:avLst/>
          </a:prstGeom>
        </p:spPr>
      </p:pic>
      <p:sp>
        <p:nvSpPr>
          <p:cNvPr id="9" name="Text Placeholder 4"/>
          <p:cNvSpPr>
            <a:spLocks noGrp="1"/>
          </p:cNvSpPr>
          <p:nvPr>
            <p:ph type="body" sz="quarter" idx="14" hasCustomPrompt="1"/>
          </p:nvPr>
        </p:nvSpPr>
        <p:spPr>
          <a:xfrm>
            <a:off x="762000" y="837815"/>
            <a:ext cx="5105400" cy="1061105"/>
          </a:xfrm>
          <a:prstGeom prst="rect">
            <a:avLst/>
          </a:prstGeom>
        </p:spPr>
        <p:txBody>
          <a:bodyPr lIns="0" tIns="0" rIns="0" bIns="0"/>
          <a:lstStyle>
            <a:lvl1pPr marL="0" indent="0">
              <a:buNone/>
              <a:defRPr sz="320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half-page graphic</a:t>
            </a:r>
          </a:p>
        </p:txBody>
      </p:sp>
      <p:sp>
        <p:nvSpPr>
          <p:cNvPr id="10" name="Text Placeholder 6"/>
          <p:cNvSpPr>
            <a:spLocks noGrp="1"/>
          </p:cNvSpPr>
          <p:nvPr>
            <p:ph type="body" sz="quarter" idx="15" hasCustomPrompt="1"/>
          </p:nvPr>
        </p:nvSpPr>
        <p:spPr>
          <a:xfrm>
            <a:off x="762000" y="2019300"/>
            <a:ext cx="5105400" cy="3924300"/>
          </a:xfrm>
          <a:prstGeom prst="rect">
            <a:avLst/>
          </a:prstGeom>
        </p:spPr>
        <p:txBody>
          <a:bodyPr lIns="0" tIns="0" rIns="0" bIns="0"/>
          <a:lstStyle>
            <a:lvl1pPr marL="0" indent="0">
              <a:spcBef>
                <a:spcPts val="0"/>
              </a:spcBef>
              <a:spcAft>
                <a:spcPts val="1800"/>
              </a:spcAft>
              <a:buNone/>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smaller amount of text to accompany a data visualization. It’s intended to hold a few talking points. Aim for clear and concise. </a:t>
            </a:r>
          </a:p>
        </p:txBody>
      </p:sp>
    </p:spTree>
    <p:extLst>
      <p:ext uri="{BB962C8B-B14F-4D97-AF65-F5344CB8AC3E}">
        <p14:creationId xmlns:p14="http://schemas.microsoft.com/office/powerpoint/2010/main" val="126029148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H: DataVis - two column, two graphic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Content Placeholder 5"/>
          <p:cNvSpPr>
            <a:spLocks noGrp="1"/>
          </p:cNvSpPr>
          <p:nvPr>
            <p:ph sz="quarter" idx="13"/>
          </p:nvPr>
        </p:nvSpPr>
        <p:spPr>
          <a:xfrm>
            <a:off x="762000" y="2019300"/>
            <a:ext cx="5105400" cy="3924300"/>
          </a:xfrm>
          <a:prstGeom prst="rect">
            <a:avLst/>
          </a:prstGeom>
          <a:noFill/>
          <a:ln>
            <a:noFill/>
          </a:ln>
        </p:spPr>
        <p:txBody>
          <a:bodyPr/>
          <a:lstStyle>
            <a:lvl1pPr marL="0" indent="0">
              <a:buNone/>
              <a:defRPr/>
            </a:lvl1pPr>
          </a:lstStyle>
          <a:p>
            <a:pPr lvl="0"/>
            <a:r>
              <a:rPr lang="en-US"/>
              <a:t>Click to edit Master text styles</a:t>
            </a:r>
          </a:p>
        </p:txBody>
      </p:sp>
      <p:sp>
        <p:nvSpPr>
          <p:cNvPr id="7" name="Content Placeholder 5"/>
          <p:cNvSpPr>
            <a:spLocks noGrp="1"/>
          </p:cNvSpPr>
          <p:nvPr>
            <p:ph sz="quarter" idx="14"/>
          </p:nvPr>
        </p:nvSpPr>
        <p:spPr>
          <a:xfrm>
            <a:off x="6324600" y="2019300"/>
            <a:ext cx="5156200" cy="3924300"/>
          </a:xfrm>
          <a:prstGeom prst="rect">
            <a:avLst/>
          </a:prstGeom>
          <a:noFill/>
          <a:ln>
            <a:noFill/>
          </a:ln>
        </p:spPr>
        <p:txBody>
          <a:bodyPr/>
          <a:lstStyle>
            <a:lvl1pPr marL="0" indent="0">
              <a:buNone/>
              <a:defRPr/>
            </a:lvl1pPr>
          </a:lstStyle>
          <a:p>
            <a:pPr lvl="0"/>
            <a:r>
              <a:rPr lang="en-US"/>
              <a:t>Click to edit Master text styles</a:t>
            </a:r>
          </a:p>
        </p:txBody>
      </p:sp>
      <p:sp>
        <p:nvSpPr>
          <p:cNvPr id="8" name="Text Placeholder 4"/>
          <p:cNvSpPr>
            <a:spLocks noGrp="1"/>
          </p:cNvSpPr>
          <p:nvPr>
            <p:ph type="body" sz="quarter" idx="16" hasCustomPrompt="1"/>
          </p:nvPr>
        </p:nvSpPr>
        <p:spPr>
          <a:xfrm>
            <a:off x="762000" y="847224"/>
            <a:ext cx="10816509" cy="1012465"/>
          </a:xfrm>
          <a:prstGeom prst="rect">
            <a:avLst/>
          </a:prstGeom>
        </p:spPr>
        <p:txBody>
          <a:bodyPr lIns="0" tIns="0" rIns="0" bIns="0"/>
          <a:lstStyle>
            <a:lvl1pPr marL="0" indent="0">
              <a:buNone/>
              <a:defRPr sz="320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Long title with two data visual graphics</a:t>
            </a:r>
          </a:p>
        </p:txBody>
      </p:sp>
    </p:spTree>
    <p:extLst>
      <p:ext uri="{BB962C8B-B14F-4D97-AF65-F5344CB8AC3E}">
        <p14:creationId xmlns:p14="http://schemas.microsoft.com/office/powerpoint/2010/main" val="321650739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H: DataVis - two column, two graphics with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Content Placeholder 5"/>
          <p:cNvSpPr>
            <a:spLocks noGrp="1"/>
          </p:cNvSpPr>
          <p:nvPr>
            <p:ph sz="quarter" idx="13"/>
          </p:nvPr>
        </p:nvSpPr>
        <p:spPr>
          <a:xfrm>
            <a:off x="762001" y="2019300"/>
            <a:ext cx="5105399" cy="2767171"/>
          </a:xfrm>
          <a:prstGeom prst="rect">
            <a:avLst/>
          </a:prstGeom>
          <a:noFill/>
          <a:ln>
            <a:noFill/>
          </a:ln>
        </p:spPr>
        <p:txBody>
          <a:bodyPr/>
          <a:lstStyle>
            <a:lvl1pPr marL="0" indent="0">
              <a:buNone/>
              <a:defRPr/>
            </a:lvl1pPr>
          </a:lstStyle>
          <a:p>
            <a:pPr lvl="0"/>
            <a:r>
              <a:rPr lang="en-US"/>
              <a:t>Click to edit Master text styles</a:t>
            </a:r>
          </a:p>
        </p:txBody>
      </p:sp>
      <p:sp>
        <p:nvSpPr>
          <p:cNvPr id="7" name="Content Placeholder 5"/>
          <p:cNvSpPr>
            <a:spLocks noGrp="1"/>
          </p:cNvSpPr>
          <p:nvPr>
            <p:ph sz="quarter" idx="14"/>
          </p:nvPr>
        </p:nvSpPr>
        <p:spPr>
          <a:xfrm>
            <a:off x="6324600" y="2019300"/>
            <a:ext cx="5143500" cy="2791235"/>
          </a:xfrm>
          <a:prstGeom prst="rect">
            <a:avLst/>
          </a:prstGeom>
          <a:noFill/>
          <a:ln>
            <a:noFill/>
          </a:ln>
        </p:spPr>
        <p:txBody>
          <a:bodyPr/>
          <a:lstStyle>
            <a:lvl1pPr marL="0" indent="0">
              <a:buNone/>
              <a:defRPr/>
            </a:lvl1pPr>
          </a:lstStyle>
          <a:p>
            <a:pPr lvl="0"/>
            <a:r>
              <a:rPr lang="en-US"/>
              <a:t>Click to edit Master text styles</a:t>
            </a:r>
          </a:p>
        </p:txBody>
      </p:sp>
      <p:sp>
        <p:nvSpPr>
          <p:cNvPr id="8" name="Text Placeholder 4"/>
          <p:cNvSpPr>
            <a:spLocks noGrp="1"/>
          </p:cNvSpPr>
          <p:nvPr>
            <p:ph type="body" sz="quarter" idx="16" hasCustomPrompt="1"/>
          </p:nvPr>
        </p:nvSpPr>
        <p:spPr>
          <a:xfrm>
            <a:off x="762001" y="847224"/>
            <a:ext cx="10718800" cy="1012465"/>
          </a:xfrm>
          <a:prstGeom prst="rect">
            <a:avLst/>
          </a:prstGeom>
        </p:spPr>
        <p:txBody>
          <a:bodyPr lIns="0" tIns="0" rIns="0" bIns="0"/>
          <a:lstStyle>
            <a:lvl1pPr marL="0" indent="0">
              <a:buNone/>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Long title with two data vis graphics and description text</a:t>
            </a:r>
          </a:p>
        </p:txBody>
      </p:sp>
      <p:sp>
        <p:nvSpPr>
          <p:cNvPr id="9" name="Text Placeholder 6"/>
          <p:cNvSpPr>
            <a:spLocks noGrp="1"/>
          </p:cNvSpPr>
          <p:nvPr>
            <p:ph type="body" sz="quarter" idx="17" hasCustomPrompt="1"/>
          </p:nvPr>
        </p:nvSpPr>
        <p:spPr>
          <a:xfrm>
            <a:off x="762001" y="5116147"/>
            <a:ext cx="5105399" cy="827453"/>
          </a:xfrm>
          <a:prstGeom prst="rect">
            <a:avLst/>
          </a:prstGeom>
        </p:spPr>
        <p:txBody>
          <a:bodyPr lIns="0" tIns="0" rIns="0" bIns="0" numCol="1" spcCol="457200"/>
          <a:lstStyle>
            <a:lvl1pPr marL="0" indent="0">
              <a:spcBef>
                <a:spcPts val="0"/>
              </a:spcBef>
              <a:spcAft>
                <a:spcPts val="1800"/>
              </a:spcAft>
              <a:buNone/>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 amount of text to accompany a data visualization.</a:t>
            </a:r>
          </a:p>
        </p:txBody>
      </p:sp>
      <p:sp>
        <p:nvSpPr>
          <p:cNvPr id="10" name="Text Placeholder 6"/>
          <p:cNvSpPr>
            <a:spLocks noGrp="1"/>
          </p:cNvSpPr>
          <p:nvPr>
            <p:ph type="body" sz="quarter" idx="18" hasCustomPrompt="1"/>
          </p:nvPr>
        </p:nvSpPr>
        <p:spPr>
          <a:xfrm>
            <a:off x="6324600" y="5116147"/>
            <a:ext cx="5156201" cy="827453"/>
          </a:xfrm>
          <a:prstGeom prst="rect">
            <a:avLst/>
          </a:prstGeom>
        </p:spPr>
        <p:txBody>
          <a:bodyPr lIns="0" tIns="0" rIns="0" bIns="0" numCol="1" spcCol="457200"/>
          <a:lstStyle>
            <a:lvl1pPr marL="0" indent="0">
              <a:spcBef>
                <a:spcPts val="0"/>
              </a:spcBef>
              <a:spcAft>
                <a:spcPts val="1800"/>
              </a:spcAft>
              <a:buNone/>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 amount of text to accompany a data visualization.</a:t>
            </a:r>
          </a:p>
        </p:txBody>
      </p:sp>
    </p:spTree>
    <p:extLst>
      <p:ext uri="{BB962C8B-B14F-4D97-AF65-F5344CB8AC3E}">
        <p14:creationId xmlns:p14="http://schemas.microsoft.com/office/powerpoint/2010/main" val="71588734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TH: DataVis - two column, two graphics on color bac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5"/>
          <p:cNvSpPr>
            <a:spLocks noGrp="1"/>
          </p:cNvSpPr>
          <p:nvPr>
            <p:ph sz="quarter" idx="13"/>
          </p:nvPr>
        </p:nvSpPr>
        <p:spPr>
          <a:xfrm>
            <a:off x="762001" y="2019300"/>
            <a:ext cx="5105400" cy="3924300"/>
          </a:xfrm>
          <a:prstGeom prst="rect">
            <a:avLst/>
          </a:prstGeom>
          <a:noFill/>
          <a:ln>
            <a:noFill/>
          </a:ln>
        </p:spPr>
        <p:txBody>
          <a:bodyPr/>
          <a:lstStyle>
            <a:lvl1pPr marL="0" indent="0">
              <a:buNone/>
              <a:defRPr/>
            </a:lvl1pPr>
          </a:lstStyle>
          <a:p>
            <a:pPr lvl="0"/>
            <a:r>
              <a:rPr lang="en-US"/>
              <a:t>Click to edit Master text styles</a:t>
            </a:r>
          </a:p>
        </p:txBody>
      </p:sp>
      <p:sp>
        <p:nvSpPr>
          <p:cNvPr id="8" name="Content Placeholder 5"/>
          <p:cNvSpPr>
            <a:spLocks noGrp="1"/>
          </p:cNvSpPr>
          <p:nvPr>
            <p:ph sz="quarter" idx="14"/>
          </p:nvPr>
        </p:nvSpPr>
        <p:spPr>
          <a:xfrm>
            <a:off x="6324600" y="2019300"/>
            <a:ext cx="5156200" cy="3924300"/>
          </a:xfrm>
          <a:prstGeom prst="rect">
            <a:avLst/>
          </a:prstGeom>
          <a:noFill/>
          <a:ln>
            <a:noFill/>
          </a:ln>
        </p:spPr>
        <p:txBody>
          <a:bodyPr/>
          <a:lstStyle>
            <a:lvl1pPr marL="0" indent="0">
              <a:buNone/>
              <a:defRPr/>
            </a:lvl1pPr>
          </a:lstStyle>
          <a:p>
            <a:pPr lvl="0"/>
            <a:r>
              <a:rPr lang="en-US"/>
              <a:t>Click to edit Master text styles</a:t>
            </a:r>
          </a:p>
        </p:txBody>
      </p:sp>
      <p:pic>
        <p:nvPicPr>
          <p:cNvPr id="9" name="Picture 8"/>
          <p:cNvPicPr>
            <a:picLocks noChangeAspect="1"/>
          </p:cNvPicPr>
          <p:nvPr/>
        </p:nvPicPr>
        <p:blipFill>
          <a:blip r:embed="rId2"/>
          <a:stretch>
            <a:fillRect/>
          </a:stretch>
        </p:blipFill>
        <p:spPr>
          <a:xfrm>
            <a:off x="10795491" y="6288426"/>
            <a:ext cx="685309" cy="291104"/>
          </a:xfrm>
          <a:prstGeom prst="rect">
            <a:avLst/>
          </a:prstGeom>
        </p:spPr>
      </p:pic>
      <p:sp>
        <p:nvSpPr>
          <p:cNvPr id="10" name="Text Placeholder 4"/>
          <p:cNvSpPr>
            <a:spLocks noGrp="1"/>
          </p:cNvSpPr>
          <p:nvPr>
            <p:ph type="body" sz="quarter" idx="16" hasCustomPrompt="1"/>
          </p:nvPr>
        </p:nvSpPr>
        <p:spPr>
          <a:xfrm>
            <a:off x="762001" y="847224"/>
            <a:ext cx="10718800" cy="1012465"/>
          </a:xfrm>
          <a:prstGeom prst="rect">
            <a:avLst/>
          </a:prstGeom>
        </p:spPr>
        <p:txBody>
          <a:bodyPr lIns="0" tIns="0" rIns="0" bIns="0"/>
          <a:lstStyle>
            <a:lvl1pPr marL="0" indent="0">
              <a:buNone/>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Long title with two data vis graphics with gray background</a:t>
            </a:r>
          </a:p>
        </p:txBody>
      </p:sp>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28291387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TH: DataVis - full page graphic">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Content Placeholder 2"/>
          <p:cNvSpPr>
            <a:spLocks noGrp="1"/>
          </p:cNvSpPr>
          <p:nvPr>
            <p:ph sz="quarter" idx="14"/>
          </p:nvPr>
        </p:nvSpPr>
        <p:spPr>
          <a:xfrm>
            <a:off x="762000" y="2019300"/>
            <a:ext cx="10718799" cy="4099923"/>
          </a:xfrm>
          <a:prstGeom prst="rect">
            <a:avLst/>
          </a:prstGeom>
        </p:spPr>
        <p:txBody>
          <a:bodyPr/>
          <a:lstStyle>
            <a:lvl1pPr marL="0" indent="0">
              <a:spcBef>
                <a:spcPts val="0"/>
              </a:spcBef>
              <a:spcAft>
                <a:spcPts val="1800"/>
              </a:spcAft>
              <a:buNone/>
              <a:defRPr sz="1600"/>
            </a:lvl1pPr>
          </a:lstStyle>
          <a:p>
            <a:pPr lvl="0"/>
            <a:r>
              <a:rPr lang="en-US"/>
              <a:t>Click to edit Master text styles</a:t>
            </a:r>
          </a:p>
        </p:txBody>
      </p:sp>
      <p:sp>
        <p:nvSpPr>
          <p:cNvPr id="7" name="Text Placeholder 4"/>
          <p:cNvSpPr>
            <a:spLocks noGrp="1"/>
          </p:cNvSpPr>
          <p:nvPr>
            <p:ph type="body" sz="quarter" idx="16" hasCustomPrompt="1"/>
          </p:nvPr>
        </p:nvSpPr>
        <p:spPr>
          <a:xfrm>
            <a:off x="762001" y="847224"/>
            <a:ext cx="10718800" cy="1012465"/>
          </a:xfrm>
          <a:prstGeom prst="rect">
            <a:avLst/>
          </a:prstGeom>
        </p:spPr>
        <p:txBody>
          <a:bodyPr lIns="0" tIns="0" rIns="0" bIns="0"/>
          <a:lstStyle>
            <a:lvl1pPr marL="0" indent="0">
              <a:buNone/>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Long title with large full page data visual graphic</a:t>
            </a:r>
          </a:p>
        </p:txBody>
      </p:sp>
    </p:spTree>
    <p:extLst>
      <p:ext uri="{BB962C8B-B14F-4D97-AF65-F5344CB8AC3E}">
        <p14:creationId xmlns:p14="http://schemas.microsoft.com/office/powerpoint/2010/main" val="129328959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TH: DataVis -  Small table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able Placeholder 3"/>
          <p:cNvSpPr>
            <a:spLocks noGrp="1"/>
          </p:cNvSpPr>
          <p:nvPr>
            <p:ph type="tbl" sz="quarter" idx="16" hasCustomPrompt="1"/>
          </p:nvPr>
        </p:nvSpPr>
        <p:spPr>
          <a:xfrm>
            <a:off x="762000" y="2743200"/>
            <a:ext cx="10718800" cy="3200400"/>
          </a:xfrm>
          <a:prstGeom prst="rect">
            <a:avLst/>
          </a:prstGeom>
        </p:spPr>
        <p:txBody>
          <a:bodyPr/>
          <a:lstStyle>
            <a:lvl1pPr marL="0" indent="0">
              <a:buNone/>
              <a:defRPr baseline="0">
                <a:solidFill>
                  <a:schemeClr val="tx1"/>
                </a:solidFill>
              </a:defRPr>
            </a:lvl1pPr>
          </a:lstStyle>
          <a:p>
            <a:r>
              <a:rPr lang="en-US" dirty="0"/>
              <a:t>Small Table – Red is the preferred color for tables; however, you can change the color within the data visualization palette if needed</a:t>
            </a:r>
          </a:p>
        </p:txBody>
      </p:sp>
      <p:sp>
        <p:nvSpPr>
          <p:cNvPr id="7" name="Text Placeholder 5"/>
          <p:cNvSpPr>
            <a:spLocks noGrp="1"/>
          </p:cNvSpPr>
          <p:nvPr>
            <p:ph type="body" sz="quarter" idx="17" hasCustomPrompt="1"/>
          </p:nvPr>
        </p:nvSpPr>
        <p:spPr>
          <a:xfrm>
            <a:off x="762000" y="2019300"/>
            <a:ext cx="10718800" cy="647700"/>
          </a:xfrm>
          <a:prstGeom prst="rect">
            <a:avLst/>
          </a:prstGeom>
        </p:spPr>
        <p:txBody>
          <a:bodyPr anchor="b" anchorCtr="0"/>
          <a:lstStyle>
            <a:lvl1pPr marL="0" indent="0">
              <a:spcBef>
                <a:spcPts val="0"/>
              </a:spcBef>
              <a:spcAft>
                <a:spcPts val="1800"/>
              </a:spcAft>
              <a:buNone/>
              <a:defRPr sz="1600" baseline="0">
                <a:solidFill>
                  <a:schemeClr val="tx1"/>
                </a:solidFill>
                <a:latin typeface="+mn-lt"/>
              </a:defRPr>
            </a:lvl1pPr>
            <a:lvl2pPr marL="457200" indent="0">
              <a:buNone/>
              <a:defRPr sz="2000">
                <a:latin typeface="+mn-lt"/>
              </a:defRPr>
            </a:lvl2pPr>
            <a:lvl3pPr marL="914400" indent="0">
              <a:buNone/>
              <a:defRPr sz="1800">
                <a:latin typeface="+mn-lt"/>
              </a:defRPr>
            </a:lvl3pPr>
            <a:lvl4pPr marL="1371600" indent="0">
              <a:buNone/>
              <a:defRPr sz="1600">
                <a:latin typeface="+mn-lt"/>
              </a:defRPr>
            </a:lvl4pPr>
            <a:lvl5pPr marL="1828800" indent="0">
              <a:buNone/>
              <a:defRPr sz="1600">
                <a:latin typeface="+mn-lt"/>
              </a:defRPr>
            </a:lvl5pPr>
          </a:lstStyle>
          <a:p>
            <a:pPr lvl="0"/>
            <a:r>
              <a:rPr lang="en-US" dirty="0"/>
              <a:t>Body text – Arial 16 pt., black, 18 pt. paragraph spacing after: This text is used for a small description or title to accompany the table below. The page should look clear and concise. </a:t>
            </a:r>
          </a:p>
        </p:txBody>
      </p:sp>
      <p:sp>
        <p:nvSpPr>
          <p:cNvPr id="8" name="Text Placeholder 4"/>
          <p:cNvSpPr>
            <a:spLocks noGrp="1"/>
          </p:cNvSpPr>
          <p:nvPr>
            <p:ph type="body" sz="quarter" idx="18" hasCustomPrompt="1"/>
          </p:nvPr>
        </p:nvSpPr>
        <p:spPr>
          <a:xfrm>
            <a:off x="762001" y="847224"/>
            <a:ext cx="10718800" cy="1012465"/>
          </a:xfrm>
          <a:prstGeom prst="rect">
            <a:avLst/>
          </a:prstGeom>
        </p:spPr>
        <p:txBody>
          <a:bodyPr lIns="0" tIns="0" rIns="0" bIns="0"/>
          <a:lstStyle>
            <a:lvl1pPr marL="0" indent="0">
              <a:buNone/>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Title with body text and small table graphic</a:t>
            </a:r>
          </a:p>
        </p:txBody>
      </p:sp>
    </p:spTree>
    <p:extLst>
      <p:ext uri="{BB962C8B-B14F-4D97-AF65-F5344CB8AC3E}">
        <p14:creationId xmlns:p14="http://schemas.microsoft.com/office/powerpoint/2010/main" val="2683855208"/>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ATH: DataVis - Large 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able Placeholder 3"/>
          <p:cNvSpPr>
            <a:spLocks noGrp="1"/>
          </p:cNvSpPr>
          <p:nvPr>
            <p:ph type="tbl" sz="quarter" idx="16" hasCustomPrompt="1"/>
          </p:nvPr>
        </p:nvSpPr>
        <p:spPr>
          <a:xfrm>
            <a:off x="762000" y="849086"/>
            <a:ext cx="10718800" cy="5094514"/>
          </a:xfrm>
          <a:prstGeom prst="rect">
            <a:avLst/>
          </a:prstGeom>
        </p:spPr>
        <p:txBody>
          <a:bodyPr/>
          <a:lstStyle>
            <a:lvl1pPr marL="0" indent="0">
              <a:buNone/>
              <a:defRPr baseline="0">
                <a:solidFill>
                  <a:schemeClr val="tx1"/>
                </a:solidFill>
              </a:defRPr>
            </a:lvl1pPr>
          </a:lstStyle>
          <a:p>
            <a:r>
              <a:rPr lang="en-US" dirty="0"/>
              <a:t>Full page Table – Red is the preferred color for tables; however, you can change the color within the data visualization palette if needed</a:t>
            </a:r>
          </a:p>
        </p:txBody>
      </p:sp>
    </p:spTree>
    <p:extLst>
      <p:ext uri="{BB962C8B-B14F-4D97-AF65-F5344CB8AC3E}">
        <p14:creationId xmlns:p14="http://schemas.microsoft.com/office/powerpoint/2010/main" val="194604873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TH: Red Title slide w/ editable photo sha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0" y="-5291"/>
            <a:ext cx="12192000" cy="68580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nchorCtr="0"/>
          <a:lstStyle/>
          <a:p>
            <a:pPr algn="ctr"/>
            <a:endParaRPr lang="en-US"/>
          </a:p>
        </p:txBody>
      </p:sp>
      <p:pic>
        <p:nvPicPr>
          <p:cNvPr id="7" name="Picture 6"/>
          <p:cNvPicPr>
            <a:picLocks noChangeAspect="1"/>
          </p:cNvPicPr>
          <p:nvPr/>
        </p:nvPicPr>
        <p:blipFill>
          <a:blip r:embed="rId2"/>
          <a:stretch>
            <a:fillRect/>
          </a:stretch>
        </p:blipFill>
        <p:spPr>
          <a:xfrm>
            <a:off x="762000" y="5894337"/>
            <a:ext cx="994416" cy="381192"/>
          </a:xfrm>
          <a:prstGeom prst="rect">
            <a:avLst/>
          </a:prstGeom>
        </p:spPr>
      </p:pic>
      <p:sp>
        <p:nvSpPr>
          <p:cNvPr id="8" name="Rectangle 7"/>
          <p:cNvSpPr>
            <a:spLocks noChangeAspect="1"/>
          </p:cNvSpPr>
          <p:nvPr/>
        </p:nvSpPr>
        <p:spPr>
          <a:xfrm>
            <a:off x="8312150" y="1"/>
            <a:ext cx="2927350" cy="1456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reeform: Shape 8"/>
          <p:cNvSpPr>
            <a:spLocks noChangeAspect="1"/>
          </p:cNvSpPr>
          <p:nvPr/>
        </p:nvSpPr>
        <p:spPr>
          <a:xfrm>
            <a:off x="8312150" y="5391153"/>
            <a:ext cx="2927350" cy="1466850"/>
          </a:xfrm>
          <a:custGeom>
            <a:avLst/>
            <a:gdLst>
              <a:gd name="connsiteX0" fmla="*/ 1097756 w 2195512"/>
              <a:gd name="connsiteY0" fmla="*/ 0 h 1100137"/>
              <a:gd name="connsiteX1" fmla="*/ 2195512 w 2195512"/>
              <a:gd name="connsiteY1" fmla="*/ 1096963 h 1100137"/>
              <a:gd name="connsiteX2" fmla="*/ 2195352 w 2195512"/>
              <a:gd name="connsiteY2" fmla="*/ 1100137 h 1100137"/>
              <a:gd name="connsiteX3" fmla="*/ 161 w 2195512"/>
              <a:gd name="connsiteY3" fmla="*/ 1100137 h 1100137"/>
              <a:gd name="connsiteX4" fmla="*/ 0 w 2195512"/>
              <a:gd name="connsiteY4" fmla="*/ 1096963 h 1100137"/>
              <a:gd name="connsiteX5" fmla="*/ 1097756 w 2195512"/>
              <a:gd name="connsiteY5" fmla="*/ 0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512" h="1100137">
                <a:moveTo>
                  <a:pt x="1097756" y="0"/>
                </a:moveTo>
                <a:cubicBezTo>
                  <a:pt x="1704030" y="0"/>
                  <a:pt x="2195512" y="491127"/>
                  <a:pt x="2195512" y="1096963"/>
                </a:cubicBezTo>
                <a:lnTo>
                  <a:pt x="2195352" y="1100137"/>
                </a:lnTo>
                <a:lnTo>
                  <a:pt x="161" y="1100137"/>
                </a:lnTo>
                <a:lnTo>
                  <a:pt x="0" y="1096963"/>
                </a:lnTo>
                <a:cubicBezTo>
                  <a:pt x="0" y="491127"/>
                  <a:pt x="491482" y="0"/>
                  <a:pt x="109775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anchor="ctr">
            <a:noAutofit/>
          </a:bodyPr>
          <a:lstStyle/>
          <a:p>
            <a:pPr algn="ctr">
              <a:defRPr/>
            </a:pPr>
            <a:endParaRPr lang="en-US"/>
          </a:p>
        </p:txBody>
      </p:sp>
      <p:sp>
        <p:nvSpPr>
          <p:cNvPr id="10" name="Freeform: Shape 9"/>
          <p:cNvSpPr>
            <a:spLocks noChangeAspect="1"/>
          </p:cNvSpPr>
          <p:nvPr/>
        </p:nvSpPr>
        <p:spPr>
          <a:xfrm>
            <a:off x="8335645" y="1755503"/>
            <a:ext cx="2880360" cy="3336415"/>
          </a:xfrm>
          <a:custGeom>
            <a:avLst/>
            <a:gdLst>
              <a:gd name="connsiteX0" fmla="*/ 1097281 w 2194562"/>
              <a:gd name="connsiteY0" fmla="*/ 0 h 2542032"/>
              <a:gd name="connsiteX1" fmla="*/ 2194561 w 2194562"/>
              <a:gd name="connsiteY1" fmla="*/ 548640 h 2542032"/>
              <a:gd name="connsiteX2" fmla="*/ 2194562 w 2194562"/>
              <a:gd name="connsiteY2" fmla="*/ 548640 h 2542032"/>
              <a:gd name="connsiteX3" fmla="*/ 2194562 w 2194562"/>
              <a:gd name="connsiteY3" fmla="*/ 1993392 h 2542032"/>
              <a:gd name="connsiteX4" fmla="*/ 2194560 w 2194562"/>
              <a:gd name="connsiteY4" fmla="*/ 1993392 h 2542032"/>
              <a:gd name="connsiteX5" fmla="*/ 1097280 w 2194562"/>
              <a:gd name="connsiteY5" fmla="*/ 2542032 h 2542032"/>
              <a:gd name="connsiteX6" fmla="*/ 0 w 2194562"/>
              <a:gd name="connsiteY6" fmla="*/ 1993392 h 2542032"/>
              <a:gd name="connsiteX7" fmla="*/ 1 w 2194562"/>
              <a:gd name="connsiteY7" fmla="*/ 1993392 h 2542032"/>
              <a:gd name="connsiteX8" fmla="*/ 1 w 2194562"/>
              <a:gd name="connsiteY8" fmla="*/ 54864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2" h="2542032">
                <a:moveTo>
                  <a:pt x="1097281" y="0"/>
                </a:moveTo>
                <a:lnTo>
                  <a:pt x="2194561" y="548640"/>
                </a:lnTo>
                <a:lnTo>
                  <a:pt x="2194562" y="548640"/>
                </a:lnTo>
                <a:lnTo>
                  <a:pt x="2194562" y="1993392"/>
                </a:lnTo>
                <a:lnTo>
                  <a:pt x="2194560" y="1993392"/>
                </a:lnTo>
                <a:lnTo>
                  <a:pt x="1097280" y="2542032"/>
                </a:lnTo>
                <a:lnTo>
                  <a:pt x="0" y="1993392"/>
                </a:lnTo>
                <a:lnTo>
                  <a:pt x="1" y="1993392"/>
                </a:lnTo>
                <a:lnTo>
                  <a:pt x="1" y="548640"/>
                </a:lnTo>
                <a:close/>
              </a:path>
            </a:pathLst>
          </a:custGeom>
          <a:noFill/>
          <a:ln w="15875">
            <a:solidFill>
              <a:schemeClr val="accent2"/>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22"/>
          <p:cNvSpPr>
            <a:spLocks noGrp="1"/>
          </p:cNvSpPr>
          <p:nvPr>
            <p:ph type="body" sz="quarter" idx="15" hasCustomPrompt="1"/>
          </p:nvPr>
        </p:nvSpPr>
        <p:spPr>
          <a:xfrm>
            <a:off x="11921553" y="208248"/>
            <a:ext cx="147432" cy="3065893"/>
          </a:xfrm>
          <a:prstGeom prst="rect">
            <a:avLst/>
          </a:prstGeom>
        </p:spPr>
        <p:txBody>
          <a:bodyPr vert="vert270" lIns="0" tIns="0" rIns="0" bIns="0" anchor="t" anchorCtr="0"/>
          <a:lstStyle>
            <a:lvl1pPr algn="r">
              <a:defRPr sz="600" baseline="0">
                <a:solidFill>
                  <a:schemeClr val="bg1"/>
                </a:solidFill>
              </a:defRPr>
            </a:lvl1pPr>
          </a:lstStyle>
          <a:p>
            <a:pPr lvl="0"/>
            <a:r>
              <a:rPr lang="en-US" dirty="0"/>
              <a:t>Photo: Name</a:t>
            </a:r>
          </a:p>
        </p:txBody>
      </p:sp>
      <p:sp>
        <p:nvSpPr>
          <p:cNvPr id="13" name="Text Placeholder 11"/>
          <p:cNvSpPr>
            <a:spLocks noGrp="1"/>
          </p:cNvSpPr>
          <p:nvPr>
            <p:ph type="body" sz="quarter" idx="19" hasCustomPrompt="1"/>
          </p:nvPr>
        </p:nvSpPr>
        <p:spPr>
          <a:xfrm>
            <a:off x="762000" y="593931"/>
            <a:ext cx="2540000" cy="214988"/>
          </a:xfrm>
          <a:prstGeom prst="rect">
            <a:avLst/>
          </a:prstGeom>
        </p:spPr>
        <p:txBody>
          <a:bodyPr lIns="0" tIns="0" rIns="0" bIns="0"/>
          <a:lstStyle>
            <a:lvl1pPr algn="l">
              <a:spcBef>
                <a:spcPts val="0"/>
              </a:spcBef>
              <a:defRPr sz="900" b="1">
                <a:solidFill>
                  <a:schemeClr val="bg1"/>
                </a:solidFill>
              </a:defRPr>
            </a:lvl1pPr>
          </a:lstStyle>
          <a:p>
            <a:pPr lvl="0"/>
            <a:r>
              <a:rPr lang="en-US" dirty="0"/>
              <a:t>Month Day, Year – Arial bold 9 pt. black</a:t>
            </a:r>
          </a:p>
        </p:txBody>
      </p:sp>
      <p:sp>
        <p:nvSpPr>
          <p:cNvPr id="14" name="Text Placeholder 18"/>
          <p:cNvSpPr>
            <a:spLocks noGrp="1"/>
          </p:cNvSpPr>
          <p:nvPr>
            <p:ph type="body" sz="quarter" idx="14" hasCustomPrompt="1"/>
          </p:nvPr>
        </p:nvSpPr>
        <p:spPr>
          <a:xfrm>
            <a:off x="762000" y="4600880"/>
            <a:ext cx="5334000" cy="647700"/>
          </a:xfrm>
          <a:prstGeom prst="rect">
            <a:avLst/>
          </a:prstGeom>
        </p:spPr>
        <p:txBody>
          <a:bodyPr lIns="0" tIns="0" rIns="0" bIns="0"/>
          <a:lstStyle>
            <a:lvl1pPr algn="l">
              <a:spcBef>
                <a:spcPts val="0"/>
              </a:spcBef>
              <a:spcAft>
                <a:spcPts val="0"/>
              </a:spcAft>
              <a:defRPr sz="1100" baseline="0">
                <a:solidFill>
                  <a:schemeClr val="bg1"/>
                </a:solidFill>
                <a:latin typeface="+mn-lt"/>
              </a:defRPr>
            </a:lvl1pPr>
            <a:lvl2pPr algn="l">
              <a:defRPr sz="900"/>
            </a:lvl2pPr>
            <a:lvl3pPr algn="l">
              <a:defRPr sz="900"/>
            </a:lvl3pPr>
            <a:lvl4pPr algn="l">
              <a:defRPr sz="900"/>
            </a:lvl4pPr>
            <a:lvl5pPr algn="l">
              <a:defRPr sz="900"/>
            </a:lvl5pPr>
          </a:lstStyle>
          <a:p>
            <a:pPr lvl="0"/>
            <a:r>
              <a:rPr lang="en-US" dirty="0"/>
              <a:t>Presenter Name - Arial 11 pt. black</a:t>
            </a:r>
            <a:br>
              <a:rPr lang="en-US" dirty="0"/>
            </a:br>
            <a:r>
              <a:rPr lang="en-US" dirty="0"/>
              <a:t>Presenter Title – Arial 11 pt. black</a:t>
            </a:r>
          </a:p>
        </p:txBody>
      </p:sp>
      <p:sp>
        <p:nvSpPr>
          <p:cNvPr id="15" name="Text Placeholder 4"/>
          <p:cNvSpPr>
            <a:spLocks noGrp="1"/>
          </p:cNvSpPr>
          <p:nvPr>
            <p:ph type="body" sz="quarter" idx="16" hasCustomPrompt="1"/>
          </p:nvPr>
        </p:nvSpPr>
        <p:spPr>
          <a:xfrm>
            <a:off x="762000" y="2185988"/>
            <a:ext cx="5333999" cy="1281113"/>
          </a:xfrm>
          <a:prstGeom prst="rect">
            <a:avLst/>
          </a:prstGeom>
        </p:spPr>
        <p:txBody>
          <a:bodyPr lIns="0" tIns="0" rIns="0" bIns="0" anchor="b" anchorCtr="0">
            <a:normAutofit/>
          </a:bodyPr>
          <a:lstStyle>
            <a:lvl1pPr>
              <a:defRPr sz="3600" baseline="0">
                <a:solidFill>
                  <a:schemeClr val="bg1"/>
                </a:solidFill>
                <a:latin typeface="+mj-lt"/>
              </a:defRPr>
            </a:lvl1pPr>
          </a:lstStyle>
          <a:p>
            <a:pPr lvl="0"/>
            <a:r>
              <a:rPr lang="en-US" dirty="0"/>
              <a:t>Presentation title option 3 </a:t>
            </a:r>
            <a:br>
              <a:rPr lang="en-US" dirty="0"/>
            </a:br>
            <a:r>
              <a:rPr lang="en-US" dirty="0"/>
              <a:t>– Arial 36 pt. black</a:t>
            </a:r>
          </a:p>
        </p:txBody>
      </p:sp>
      <p:sp>
        <p:nvSpPr>
          <p:cNvPr id="16" name="Text Placeholder 8"/>
          <p:cNvSpPr>
            <a:spLocks noGrp="1"/>
          </p:cNvSpPr>
          <p:nvPr>
            <p:ph type="body" sz="quarter" idx="17" hasCustomPrompt="1"/>
          </p:nvPr>
        </p:nvSpPr>
        <p:spPr>
          <a:xfrm>
            <a:off x="762000" y="3650041"/>
            <a:ext cx="5334000" cy="557213"/>
          </a:xfrm>
          <a:prstGeom prst="rect">
            <a:avLst/>
          </a:prstGeom>
        </p:spPr>
        <p:txBody>
          <a:bodyPr lIns="0" tIns="0" rIns="0" bIns="0"/>
          <a:lstStyle>
            <a:lvl1pPr>
              <a:defRPr sz="1600">
                <a:solidFill>
                  <a:schemeClr val="bg1"/>
                </a:solidFill>
              </a:defRPr>
            </a:lvl1pPr>
          </a:lstStyle>
          <a:p>
            <a:pPr lvl="0"/>
            <a:r>
              <a:rPr lang="en-US" dirty="0"/>
              <a:t>Presentation subtitle – Arial 16 pt. black</a:t>
            </a:r>
          </a:p>
        </p:txBody>
      </p:sp>
      <p:cxnSp>
        <p:nvCxnSpPr>
          <p:cNvPr id="17" name="Straight Connector 16"/>
          <p:cNvCxnSpPr/>
          <p:nvPr userDrawn="1"/>
        </p:nvCxnSpPr>
        <p:spPr>
          <a:xfrm>
            <a:off x="9773055" y="1854740"/>
            <a:ext cx="0" cy="3138792"/>
          </a:xfrm>
          <a:prstGeom prst="line">
            <a:avLst/>
          </a:prstGeom>
          <a:ln w="12700" cap="flat" cmpd="sng" algn="ctr">
            <a:solidFill>
              <a:schemeClr val="accent2"/>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userDrawn="1"/>
        </p:nvSpPr>
        <p:spPr>
          <a:xfrm>
            <a:off x="9777572" y="2165816"/>
            <a:ext cx="821059" cy="307777"/>
          </a:xfrm>
          <a:prstGeom prst="rect">
            <a:avLst/>
          </a:prstGeom>
          <a:ln>
            <a:noFill/>
          </a:ln>
        </p:spPr>
        <p:txBody>
          <a:bodyPr wrap="none">
            <a:spAutoFit/>
          </a:bodyPr>
          <a:lstStyle/>
          <a:p>
            <a:r>
              <a:rPr lang="en-US" sz="1400" i="0" kern="1200" baseline="0" dirty="0">
                <a:solidFill>
                  <a:schemeClr val="accent2"/>
                </a:solidFill>
                <a:latin typeface="Arial" panose="020B0604020202020204" pitchFamily="34" charset="0"/>
                <a:ea typeface="+mn-ea"/>
                <a:cs typeface="+mn-cs"/>
              </a:rPr>
              <a:t>3.71” h </a:t>
            </a:r>
            <a:endParaRPr lang="en-US" sz="1400" dirty="0">
              <a:solidFill>
                <a:schemeClr val="accent2"/>
              </a:solidFill>
            </a:endParaRPr>
          </a:p>
        </p:txBody>
      </p:sp>
      <p:cxnSp>
        <p:nvCxnSpPr>
          <p:cNvPr id="19" name="Straight Connector 18"/>
          <p:cNvCxnSpPr/>
          <p:nvPr userDrawn="1"/>
        </p:nvCxnSpPr>
        <p:spPr>
          <a:xfrm flipH="1">
            <a:off x="8398213" y="3400223"/>
            <a:ext cx="2749685" cy="47827"/>
          </a:xfrm>
          <a:prstGeom prst="line">
            <a:avLst/>
          </a:prstGeom>
          <a:ln w="12700" cap="flat" cmpd="sng" algn="ctr">
            <a:solidFill>
              <a:schemeClr val="accent2"/>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Rectangle 19"/>
          <p:cNvSpPr/>
          <p:nvPr userDrawn="1"/>
        </p:nvSpPr>
        <p:spPr>
          <a:xfrm>
            <a:off x="10340501" y="3400223"/>
            <a:ext cx="721672" cy="307777"/>
          </a:xfrm>
          <a:prstGeom prst="rect">
            <a:avLst/>
          </a:prstGeom>
          <a:ln>
            <a:noFill/>
          </a:ln>
        </p:spPr>
        <p:txBody>
          <a:bodyPr wrap="none">
            <a:spAutoFit/>
          </a:bodyPr>
          <a:lstStyle/>
          <a:p>
            <a:r>
              <a:rPr lang="en-US" sz="1400" i="0" kern="1200" baseline="0" dirty="0">
                <a:solidFill>
                  <a:schemeClr val="accent2"/>
                </a:solidFill>
                <a:latin typeface="Arial" panose="020B0604020202020204" pitchFamily="34" charset="0"/>
                <a:ea typeface="+mn-ea"/>
                <a:cs typeface="+mn-cs"/>
              </a:rPr>
              <a:t>3.2” w </a:t>
            </a:r>
            <a:endParaRPr lang="en-US" sz="1400" dirty="0">
              <a:solidFill>
                <a:schemeClr val="accent2"/>
              </a:solidFill>
            </a:endParaRPr>
          </a:p>
        </p:txBody>
      </p:sp>
      <p:sp>
        <p:nvSpPr>
          <p:cNvPr id="11" name="SmartArt Placeholder 11"/>
          <p:cNvSpPr>
            <a:spLocks noGrp="1"/>
          </p:cNvSpPr>
          <p:nvPr>
            <p:ph type="dgm" sz="quarter" idx="18"/>
          </p:nvPr>
        </p:nvSpPr>
        <p:spPr>
          <a:xfrm rot="16200000">
            <a:off x="8080248" y="1960670"/>
            <a:ext cx="3392424" cy="2926080"/>
          </a:xfrm>
          <a:prstGeom prst="hexagon">
            <a:avLst/>
          </a:prstGeom>
          <a:blipFill dpi="0" rotWithShape="0">
            <a:blip r:embed="rId3"/>
            <a:srcRect/>
            <a:stretch>
              <a:fillRect l="-45837" r="-8745"/>
            </a:stretch>
          </a:blipFill>
        </p:spPr>
        <p:txBody>
          <a:bodyPr vert="vert" anchor="ctr" anchorCtr="0"/>
          <a:lstStyle>
            <a:lvl1pPr algn="ctr">
              <a:defRPr sz="3200" baseline="0">
                <a:solidFill>
                  <a:schemeClr val="bg1"/>
                </a:solidFill>
              </a:defRPr>
            </a:lvl1pPr>
          </a:lstStyle>
          <a:p>
            <a:r>
              <a:rPr lang="en-US"/>
              <a:t>Click icon to add SmartArt graphic</a:t>
            </a:r>
            <a:endParaRPr lang="en-US" dirty="0"/>
          </a:p>
        </p:txBody>
      </p:sp>
    </p:spTree>
    <p:extLst>
      <p:ext uri="{BB962C8B-B14F-4D97-AF65-F5344CB8AC3E}">
        <p14:creationId xmlns:p14="http://schemas.microsoft.com/office/powerpoint/2010/main" val="4186685239"/>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TH: Red single thought/quote 1">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Shape 6"/>
          <p:cNvSpPr/>
          <p:nvPr/>
        </p:nvSpPr>
        <p:spPr>
          <a:xfrm>
            <a:off x="4516781" y="1828800"/>
            <a:ext cx="3221328" cy="3221328"/>
          </a:xfrm>
          <a:custGeom>
            <a:avLst/>
            <a:gdLst>
              <a:gd name="connsiteX0" fmla="*/ 1610664 w 3221328"/>
              <a:gd name="connsiteY0" fmla="*/ 581964 h 3221328"/>
              <a:gd name="connsiteX1" fmla="*/ 581964 w 3221328"/>
              <a:gd name="connsiteY1" fmla="*/ 1610664 h 3221328"/>
              <a:gd name="connsiteX2" fmla="*/ 1610664 w 3221328"/>
              <a:gd name="connsiteY2" fmla="*/ 2639364 h 3221328"/>
              <a:gd name="connsiteX3" fmla="*/ 2639364 w 3221328"/>
              <a:gd name="connsiteY3" fmla="*/ 1610664 h 3221328"/>
              <a:gd name="connsiteX4" fmla="*/ 1610664 w 3221328"/>
              <a:gd name="connsiteY4" fmla="*/ 581964 h 3221328"/>
              <a:gd name="connsiteX5" fmla="*/ 1610664 w 3221328"/>
              <a:gd name="connsiteY5" fmla="*/ 0 h 3221328"/>
              <a:gd name="connsiteX6" fmla="*/ 3221328 w 3221328"/>
              <a:gd name="connsiteY6" fmla="*/ 1610664 h 3221328"/>
              <a:gd name="connsiteX7" fmla="*/ 1610664 w 3221328"/>
              <a:gd name="connsiteY7" fmla="*/ 3221328 h 3221328"/>
              <a:gd name="connsiteX8" fmla="*/ 0 w 3221328"/>
              <a:gd name="connsiteY8" fmla="*/ 1610664 h 3221328"/>
              <a:gd name="connsiteX9" fmla="*/ 1610664 w 3221328"/>
              <a:gd name="connsiteY9" fmla="*/ 0 h 3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1328" h="3221328">
                <a:moveTo>
                  <a:pt x="1610664" y="581964"/>
                </a:moveTo>
                <a:cubicBezTo>
                  <a:pt x="1042529" y="581964"/>
                  <a:pt x="581964" y="1042529"/>
                  <a:pt x="581964" y="1610664"/>
                </a:cubicBezTo>
                <a:cubicBezTo>
                  <a:pt x="581964" y="2178799"/>
                  <a:pt x="1042529" y="2639364"/>
                  <a:pt x="1610664" y="2639364"/>
                </a:cubicBezTo>
                <a:cubicBezTo>
                  <a:pt x="2178799" y="2639364"/>
                  <a:pt x="2639364" y="2178799"/>
                  <a:pt x="2639364" y="1610664"/>
                </a:cubicBezTo>
                <a:cubicBezTo>
                  <a:pt x="2639364" y="1042529"/>
                  <a:pt x="2178799" y="581964"/>
                  <a:pt x="1610664" y="581964"/>
                </a:cubicBezTo>
                <a:close/>
                <a:moveTo>
                  <a:pt x="1610664" y="0"/>
                </a:moveTo>
                <a:cubicBezTo>
                  <a:pt x="2500209" y="0"/>
                  <a:pt x="3221328" y="721119"/>
                  <a:pt x="3221328" y="1610664"/>
                </a:cubicBezTo>
                <a:cubicBezTo>
                  <a:pt x="3221328" y="2500209"/>
                  <a:pt x="2500209" y="3221328"/>
                  <a:pt x="1610664" y="3221328"/>
                </a:cubicBezTo>
                <a:cubicBezTo>
                  <a:pt x="721119" y="3221328"/>
                  <a:pt x="0" y="2500209"/>
                  <a:pt x="0" y="1610664"/>
                </a:cubicBezTo>
                <a:cubicBezTo>
                  <a:pt x="0" y="721119"/>
                  <a:pt x="721119" y="0"/>
                  <a:pt x="16106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pic>
        <p:nvPicPr>
          <p:cNvPr id="9" name="Picture 8"/>
          <p:cNvPicPr>
            <a:picLocks noChangeAspect="1"/>
          </p:cNvPicPr>
          <p:nvPr/>
        </p:nvPicPr>
        <p:blipFill>
          <a:blip r:embed="rId2"/>
          <a:stretch>
            <a:fillRect/>
          </a:stretch>
        </p:blipFill>
        <p:spPr>
          <a:xfrm>
            <a:off x="10795491" y="6286500"/>
            <a:ext cx="685309" cy="294956"/>
          </a:xfrm>
          <a:prstGeom prst="rect">
            <a:avLst/>
          </a:prstGeom>
        </p:spPr>
      </p:pic>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407783274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TH: Red single thought/quote 2">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488498" y="1801445"/>
            <a:ext cx="3240404" cy="3255110"/>
            <a:chOff x="3033544" y="1728371"/>
            <a:chExt cx="3240404" cy="3255110"/>
          </a:xfrm>
        </p:grpSpPr>
        <p:sp>
          <p:nvSpPr>
            <p:cNvPr id="8" name="Oval 7"/>
            <p:cNvSpPr/>
            <p:nvPr/>
          </p:nvSpPr>
          <p:spPr>
            <a:xfrm>
              <a:off x="3033544" y="3671889"/>
              <a:ext cx="1311592" cy="1311592"/>
            </a:xfrm>
            <a:prstGeom prst="ellipse">
              <a:avLst/>
            </a:prstGeom>
            <a:solidFill>
              <a:srgbClr val="F8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033544" y="1728372"/>
              <a:ext cx="1311592" cy="1311592"/>
            </a:xfrm>
            <a:prstGeom prst="ellipse">
              <a:avLst/>
            </a:prstGeom>
            <a:solidFill>
              <a:srgbClr val="F8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62356" y="3671888"/>
              <a:ext cx="1311592" cy="1311592"/>
            </a:xfrm>
            <a:prstGeom prst="ellipse">
              <a:avLst/>
            </a:prstGeom>
            <a:solidFill>
              <a:srgbClr val="F8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62356" y="1728371"/>
              <a:ext cx="1311592" cy="1311592"/>
            </a:xfrm>
            <a:prstGeom prst="ellipse">
              <a:avLst/>
            </a:prstGeom>
            <a:solidFill>
              <a:srgbClr val="F8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13"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717052628"/>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TH: Red single thought/quote 3">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iangle 11"/>
          <p:cNvSpPr/>
          <p:nvPr/>
        </p:nvSpPr>
        <p:spPr>
          <a:xfrm rot="5400000">
            <a:off x="4544758" y="2072835"/>
            <a:ext cx="3155716" cy="272044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777060507"/>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TH: Purple single thought/quote 1">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Shape 6"/>
          <p:cNvSpPr/>
          <p:nvPr/>
        </p:nvSpPr>
        <p:spPr>
          <a:xfrm>
            <a:off x="4516781" y="1828800"/>
            <a:ext cx="3221328" cy="3221328"/>
          </a:xfrm>
          <a:custGeom>
            <a:avLst/>
            <a:gdLst>
              <a:gd name="connsiteX0" fmla="*/ 1610664 w 3221328"/>
              <a:gd name="connsiteY0" fmla="*/ 581964 h 3221328"/>
              <a:gd name="connsiteX1" fmla="*/ 581964 w 3221328"/>
              <a:gd name="connsiteY1" fmla="*/ 1610664 h 3221328"/>
              <a:gd name="connsiteX2" fmla="*/ 1610664 w 3221328"/>
              <a:gd name="connsiteY2" fmla="*/ 2639364 h 3221328"/>
              <a:gd name="connsiteX3" fmla="*/ 2639364 w 3221328"/>
              <a:gd name="connsiteY3" fmla="*/ 1610664 h 3221328"/>
              <a:gd name="connsiteX4" fmla="*/ 1610664 w 3221328"/>
              <a:gd name="connsiteY4" fmla="*/ 581964 h 3221328"/>
              <a:gd name="connsiteX5" fmla="*/ 1610664 w 3221328"/>
              <a:gd name="connsiteY5" fmla="*/ 0 h 3221328"/>
              <a:gd name="connsiteX6" fmla="*/ 3221328 w 3221328"/>
              <a:gd name="connsiteY6" fmla="*/ 1610664 h 3221328"/>
              <a:gd name="connsiteX7" fmla="*/ 1610664 w 3221328"/>
              <a:gd name="connsiteY7" fmla="*/ 3221328 h 3221328"/>
              <a:gd name="connsiteX8" fmla="*/ 0 w 3221328"/>
              <a:gd name="connsiteY8" fmla="*/ 1610664 h 3221328"/>
              <a:gd name="connsiteX9" fmla="*/ 1610664 w 3221328"/>
              <a:gd name="connsiteY9" fmla="*/ 0 h 3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1328" h="3221328">
                <a:moveTo>
                  <a:pt x="1610664" y="581964"/>
                </a:moveTo>
                <a:cubicBezTo>
                  <a:pt x="1042529" y="581964"/>
                  <a:pt x="581964" y="1042529"/>
                  <a:pt x="581964" y="1610664"/>
                </a:cubicBezTo>
                <a:cubicBezTo>
                  <a:pt x="581964" y="2178799"/>
                  <a:pt x="1042529" y="2639364"/>
                  <a:pt x="1610664" y="2639364"/>
                </a:cubicBezTo>
                <a:cubicBezTo>
                  <a:pt x="2178799" y="2639364"/>
                  <a:pt x="2639364" y="2178799"/>
                  <a:pt x="2639364" y="1610664"/>
                </a:cubicBezTo>
                <a:cubicBezTo>
                  <a:pt x="2639364" y="1042529"/>
                  <a:pt x="2178799" y="581964"/>
                  <a:pt x="1610664" y="581964"/>
                </a:cubicBezTo>
                <a:close/>
                <a:moveTo>
                  <a:pt x="1610664" y="0"/>
                </a:moveTo>
                <a:cubicBezTo>
                  <a:pt x="2500209" y="0"/>
                  <a:pt x="3221328" y="721119"/>
                  <a:pt x="3221328" y="1610664"/>
                </a:cubicBezTo>
                <a:cubicBezTo>
                  <a:pt x="3221328" y="2500209"/>
                  <a:pt x="2500209" y="3221328"/>
                  <a:pt x="1610664" y="3221328"/>
                </a:cubicBezTo>
                <a:cubicBezTo>
                  <a:pt x="721119" y="3221328"/>
                  <a:pt x="0" y="2500209"/>
                  <a:pt x="0" y="1610664"/>
                </a:cubicBezTo>
                <a:cubicBezTo>
                  <a:pt x="0" y="721119"/>
                  <a:pt x="721119" y="0"/>
                  <a:pt x="1610664" y="0"/>
                </a:cubicBezTo>
                <a:close/>
              </a:path>
            </a:pathLst>
          </a:custGeom>
          <a:solidFill>
            <a:srgbClr val="373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2760899519"/>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ATH: Purple single thought/quote 2">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rgbClr val="3737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488498" y="1801445"/>
            <a:ext cx="3240404" cy="3255110"/>
            <a:chOff x="3033544" y="1728371"/>
            <a:chExt cx="3240404" cy="3255110"/>
          </a:xfrm>
          <a:solidFill>
            <a:schemeClr val="accent4"/>
          </a:solidFill>
        </p:grpSpPr>
        <p:sp>
          <p:nvSpPr>
            <p:cNvPr id="8" name="Oval 7"/>
            <p:cNvSpPr/>
            <p:nvPr/>
          </p:nvSpPr>
          <p:spPr>
            <a:xfrm>
              <a:off x="3033544" y="3671889"/>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033544" y="1728372"/>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62356" y="3671888"/>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62356" y="1728371"/>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13" name="Text Placeholder 10"/>
          <p:cNvSpPr>
            <a:spLocks noGrp="1"/>
          </p:cNvSpPr>
          <p:nvPr>
            <p:ph type="body" sz="quarter" idx="11"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19719966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TH: Purple single thought/quote 3">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iangle 11"/>
          <p:cNvSpPr/>
          <p:nvPr/>
        </p:nvSpPr>
        <p:spPr>
          <a:xfrm rot="5400000">
            <a:off x="4544758" y="2072835"/>
            <a:ext cx="3155716" cy="2720445"/>
          </a:xfrm>
          <a:prstGeom prst="triangle">
            <a:avLst/>
          </a:prstGeom>
          <a:solidFill>
            <a:srgbClr val="373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53859618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ATH: Teal single thought/quote 1">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Shape 6"/>
          <p:cNvSpPr/>
          <p:nvPr/>
        </p:nvSpPr>
        <p:spPr>
          <a:xfrm>
            <a:off x="4516781" y="1828800"/>
            <a:ext cx="3221328" cy="3221328"/>
          </a:xfrm>
          <a:custGeom>
            <a:avLst/>
            <a:gdLst>
              <a:gd name="connsiteX0" fmla="*/ 1610664 w 3221328"/>
              <a:gd name="connsiteY0" fmla="*/ 581964 h 3221328"/>
              <a:gd name="connsiteX1" fmla="*/ 581964 w 3221328"/>
              <a:gd name="connsiteY1" fmla="*/ 1610664 h 3221328"/>
              <a:gd name="connsiteX2" fmla="*/ 1610664 w 3221328"/>
              <a:gd name="connsiteY2" fmla="*/ 2639364 h 3221328"/>
              <a:gd name="connsiteX3" fmla="*/ 2639364 w 3221328"/>
              <a:gd name="connsiteY3" fmla="*/ 1610664 h 3221328"/>
              <a:gd name="connsiteX4" fmla="*/ 1610664 w 3221328"/>
              <a:gd name="connsiteY4" fmla="*/ 581964 h 3221328"/>
              <a:gd name="connsiteX5" fmla="*/ 1610664 w 3221328"/>
              <a:gd name="connsiteY5" fmla="*/ 0 h 3221328"/>
              <a:gd name="connsiteX6" fmla="*/ 3221328 w 3221328"/>
              <a:gd name="connsiteY6" fmla="*/ 1610664 h 3221328"/>
              <a:gd name="connsiteX7" fmla="*/ 1610664 w 3221328"/>
              <a:gd name="connsiteY7" fmla="*/ 3221328 h 3221328"/>
              <a:gd name="connsiteX8" fmla="*/ 0 w 3221328"/>
              <a:gd name="connsiteY8" fmla="*/ 1610664 h 3221328"/>
              <a:gd name="connsiteX9" fmla="*/ 1610664 w 3221328"/>
              <a:gd name="connsiteY9" fmla="*/ 0 h 3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1328" h="3221328">
                <a:moveTo>
                  <a:pt x="1610664" y="581964"/>
                </a:moveTo>
                <a:cubicBezTo>
                  <a:pt x="1042529" y="581964"/>
                  <a:pt x="581964" y="1042529"/>
                  <a:pt x="581964" y="1610664"/>
                </a:cubicBezTo>
                <a:cubicBezTo>
                  <a:pt x="581964" y="2178799"/>
                  <a:pt x="1042529" y="2639364"/>
                  <a:pt x="1610664" y="2639364"/>
                </a:cubicBezTo>
                <a:cubicBezTo>
                  <a:pt x="2178799" y="2639364"/>
                  <a:pt x="2639364" y="2178799"/>
                  <a:pt x="2639364" y="1610664"/>
                </a:cubicBezTo>
                <a:cubicBezTo>
                  <a:pt x="2639364" y="1042529"/>
                  <a:pt x="2178799" y="581964"/>
                  <a:pt x="1610664" y="581964"/>
                </a:cubicBezTo>
                <a:close/>
                <a:moveTo>
                  <a:pt x="1610664" y="0"/>
                </a:moveTo>
                <a:cubicBezTo>
                  <a:pt x="2500209" y="0"/>
                  <a:pt x="3221328" y="721119"/>
                  <a:pt x="3221328" y="1610664"/>
                </a:cubicBezTo>
                <a:cubicBezTo>
                  <a:pt x="3221328" y="2500209"/>
                  <a:pt x="2500209" y="3221328"/>
                  <a:pt x="1610664" y="3221328"/>
                </a:cubicBezTo>
                <a:cubicBezTo>
                  <a:pt x="721119" y="3221328"/>
                  <a:pt x="0" y="2500209"/>
                  <a:pt x="0" y="1610664"/>
                </a:cubicBezTo>
                <a:cubicBezTo>
                  <a:pt x="0" y="721119"/>
                  <a:pt x="721119" y="0"/>
                  <a:pt x="1610664" y="0"/>
                </a:cubicBezTo>
                <a:close/>
              </a:path>
            </a:pathLst>
          </a:custGeom>
          <a:solidFill>
            <a:srgbClr val="005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420465054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TH: Teal single thought/quote 2">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rgbClr val="005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488498" y="1801445"/>
            <a:ext cx="3240404" cy="3255110"/>
            <a:chOff x="3033544" y="1728371"/>
            <a:chExt cx="3240404" cy="3255110"/>
          </a:xfrm>
          <a:solidFill>
            <a:schemeClr val="accent3"/>
          </a:solidFill>
        </p:grpSpPr>
        <p:sp>
          <p:nvSpPr>
            <p:cNvPr id="8" name="Oval 7"/>
            <p:cNvSpPr/>
            <p:nvPr/>
          </p:nvSpPr>
          <p:spPr>
            <a:xfrm>
              <a:off x="3033544" y="3671889"/>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033544" y="1728372"/>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62356" y="3671888"/>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62356" y="1728371"/>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13"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2682617408"/>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TH: Teal single thought/quote 3">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iangle 11"/>
          <p:cNvSpPr/>
          <p:nvPr/>
        </p:nvSpPr>
        <p:spPr>
          <a:xfrm rot="5400000">
            <a:off x="4544758" y="2072835"/>
            <a:ext cx="3155716" cy="2720445"/>
          </a:xfrm>
          <a:prstGeom prst="triangle">
            <a:avLst/>
          </a:prstGeom>
          <a:solidFill>
            <a:srgbClr val="005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2675832685"/>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H: Green single thought/quote 1">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Shape 6"/>
          <p:cNvSpPr/>
          <p:nvPr/>
        </p:nvSpPr>
        <p:spPr>
          <a:xfrm>
            <a:off x="4516781" y="1828800"/>
            <a:ext cx="3221328" cy="3221328"/>
          </a:xfrm>
          <a:custGeom>
            <a:avLst/>
            <a:gdLst>
              <a:gd name="connsiteX0" fmla="*/ 1610664 w 3221328"/>
              <a:gd name="connsiteY0" fmla="*/ 581964 h 3221328"/>
              <a:gd name="connsiteX1" fmla="*/ 581964 w 3221328"/>
              <a:gd name="connsiteY1" fmla="*/ 1610664 h 3221328"/>
              <a:gd name="connsiteX2" fmla="*/ 1610664 w 3221328"/>
              <a:gd name="connsiteY2" fmla="*/ 2639364 h 3221328"/>
              <a:gd name="connsiteX3" fmla="*/ 2639364 w 3221328"/>
              <a:gd name="connsiteY3" fmla="*/ 1610664 h 3221328"/>
              <a:gd name="connsiteX4" fmla="*/ 1610664 w 3221328"/>
              <a:gd name="connsiteY4" fmla="*/ 581964 h 3221328"/>
              <a:gd name="connsiteX5" fmla="*/ 1610664 w 3221328"/>
              <a:gd name="connsiteY5" fmla="*/ 0 h 3221328"/>
              <a:gd name="connsiteX6" fmla="*/ 3221328 w 3221328"/>
              <a:gd name="connsiteY6" fmla="*/ 1610664 h 3221328"/>
              <a:gd name="connsiteX7" fmla="*/ 1610664 w 3221328"/>
              <a:gd name="connsiteY7" fmla="*/ 3221328 h 3221328"/>
              <a:gd name="connsiteX8" fmla="*/ 0 w 3221328"/>
              <a:gd name="connsiteY8" fmla="*/ 1610664 h 3221328"/>
              <a:gd name="connsiteX9" fmla="*/ 1610664 w 3221328"/>
              <a:gd name="connsiteY9" fmla="*/ 0 h 3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1328" h="3221328">
                <a:moveTo>
                  <a:pt x="1610664" y="581964"/>
                </a:moveTo>
                <a:cubicBezTo>
                  <a:pt x="1042529" y="581964"/>
                  <a:pt x="581964" y="1042529"/>
                  <a:pt x="581964" y="1610664"/>
                </a:cubicBezTo>
                <a:cubicBezTo>
                  <a:pt x="581964" y="2178799"/>
                  <a:pt x="1042529" y="2639364"/>
                  <a:pt x="1610664" y="2639364"/>
                </a:cubicBezTo>
                <a:cubicBezTo>
                  <a:pt x="2178799" y="2639364"/>
                  <a:pt x="2639364" y="2178799"/>
                  <a:pt x="2639364" y="1610664"/>
                </a:cubicBezTo>
                <a:cubicBezTo>
                  <a:pt x="2639364" y="1042529"/>
                  <a:pt x="2178799" y="581964"/>
                  <a:pt x="1610664" y="581964"/>
                </a:cubicBezTo>
                <a:close/>
                <a:moveTo>
                  <a:pt x="1610664" y="0"/>
                </a:moveTo>
                <a:cubicBezTo>
                  <a:pt x="2500209" y="0"/>
                  <a:pt x="3221328" y="721119"/>
                  <a:pt x="3221328" y="1610664"/>
                </a:cubicBezTo>
                <a:cubicBezTo>
                  <a:pt x="3221328" y="2500209"/>
                  <a:pt x="2500209" y="3221328"/>
                  <a:pt x="1610664" y="3221328"/>
                </a:cubicBezTo>
                <a:cubicBezTo>
                  <a:pt x="721119" y="3221328"/>
                  <a:pt x="0" y="2500209"/>
                  <a:pt x="0" y="1610664"/>
                </a:cubicBezTo>
                <a:cubicBezTo>
                  <a:pt x="0" y="721119"/>
                  <a:pt x="721119" y="0"/>
                  <a:pt x="1610664" y="0"/>
                </a:cubicBezTo>
                <a:close/>
              </a:path>
            </a:pathLst>
          </a:custGeom>
          <a:solidFill>
            <a:srgbClr val="056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228934894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ATH: Red Title slide w/ shap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0" y="-5291"/>
            <a:ext cx="12192000" cy="68580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nchorCtr="0"/>
          <a:lstStyle/>
          <a:p>
            <a:pPr algn="ctr"/>
            <a:endParaRPr lang="en-US"/>
          </a:p>
        </p:txBody>
      </p:sp>
      <p:pic>
        <p:nvPicPr>
          <p:cNvPr id="7" name="Picture 6"/>
          <p:cNvPicPr>
            <a:picLocks noChangeAspect="1"/>
          </p:cNvPicPr>
          <p:nvPr/>
        </p:nvPicPr>
        <p:blipFill>
          <a:blip r:embed="rId2"/>
          <a:stretch>
            <a:fillRect/>
          </a:stretch>
        </p:blipFill>
        <p:spPr>
          <a:xfrm>
            <a:off x="762000" y="5894337"/>
            <a:ext cx="994416" cy="381192"/>
          </a:xfrm>
          <a:prstGeom prst="rect">
            <a:avLst/>
          </a:prstGeom>
        </p:spPr>
      </p:pic>
      <p:sp>
        <p:nvSpPr>
          <p:cNvPr id="8" name="Rectangle 7"/>
          <p:cNvSpPr>
            <a:spLocks noChangeAspect="1"/>
          </p:cNvSpPr>
          <p:nvPr/>
        </p:nvSpPr>
        <p:spPr>
          <a:xfrm>
            <a:off x="8312150" y="1"/>
            <a:ext cx="2927350" cy="1456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reeform: Shape 8"/>
          <p:cNvSpPr>
            <a:spLocks noChangeAspect="1"/>
          </p:cNvSpPr>
          <p:nvPr/>
        </p:nvSpPr>
        <p:spPr>
          <a:xfrm>
            <a:off x="8312150" y="5391153"/>
            <a:ext cx="2927350" cy="1466850"/>
          </a:xfrm>
          <a:custGeom>
            <a:avLst/>
            <a:gdLst>
              <a:gd name="connsiteX0" fmla="*/ 1097756 w 2195512"/>
              <a:gd name="connsiteY0" fmla="*/ 0 h 1100137"/>
              <a:gd name="connsiteX1" fmla="*/ 2195512 w 2195512"/>
              <a:gd name="connsiteY1" fmla="*/ 1096963 h 1100137"/>
              <a:gd name="connsiteX2" fmla="*/ 2195352 w 2195512"/>
              <a:gd name="connsiteY2" fmla="*/ 1100137 h 1100137"/>
              <a:gd name="connsiteX3" fmla="*/ 161 w 2195512"/>
              <a:gd name="connsiteY3" fmla="*/ 1100137 h 1100137"/>
              <a:gd name="connsiteX4" fmla="*/ 0 w 2195512"/>
              <a:gd name="connsiteY4" fmla="*/ 1096963 h 1100137"/>
              <a:gd name="connsiteX5" fmla="*/ 1097756 w 2195512"/>
              <a:gd name="connsiteY5" fmla="*/ 0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512" h="1100137">
                <a:moveTo>
                  <a:pt x="1097756" y="0"/>
                </a:moveTo>
                <a:cubicBezTo>
                  <a:pt x="1704030" y="0"/>
                  <a:pt x="2195512" y="491127"/>
                  <a:pt x="2195512" y="1096963"/>
                </a:cubicBezTo>
                <a:lnTo>
                  <a:pt x="2195352" y="1100137"/>
                </a:lnTo>
                <a:lnTo>
                  <a:pt x="161" y="1100137"/>
                </a:lnTo>
                <a:lnTo>
                  <a:pt x="0" y="1096963"/>
                </a:lnTo>
                <a:cubicBezTo>
                  <a:pt x="0" y="491127"/>
                  <a:pt x="491482" y="0"/>
                  <a:pt x="109775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anchor="ctr">
            <a:noAutofit/>
          </a:bodyPr>
          <a:lstStyle/>
          <a:p>
            <a:pPr algn="ctr">
              <a:defRPr/>
            </a:pPr>
            <a:endParaRPr lang="en-US"/>
          </a:p>
        </p:txBody>
      </p:sp>
      <p:sp>
        <p:nvSpPr>
          <p:cNvPr id="10" name="Freeform: Shape 9"/>
          <p:cNvSpPr>
            <a:spLocks noChangeAspect="1"/>
          </p:cNvSpPr>
          <p:nvPr/>
        </p:nvSpPr>
        <p:spPr>
          <a:xfrm>
            <a:off x="8312151" y="1760840"/>
            <a:ext cx="2926083" cy="3389377"/>
          </a:xfrm>
          <a:custGeom>
            <a:avLst/>
            <a:gdLst>
              <a:gd name="connsiteX0" fmla="*/ 1097281 w 2194562"/>
              <a:gd name="connsiteY0" fmla="*/ 0 h 2542032"/>
              <a:gd name="connsiteX1" fmla="*/ 2194561 w 2194562"/>
              <a:gd name="connsiteY1" fmla="*/ 548640 h 2542032"/>
              <a:gd name="connsiteX2" fmla="*/ 2194562 w 2194562"/>
              <a:gd name="connsiteY2" fmla="*/ 548640 h 2542032"/>
              <a:gd name="connsiteX3" fmla="*/ 2194562 w 2194562"/>
              <a:gd name="connsiteY3" fmla="*/ 1993392 h 2542032"/>
              <a:gd name="connsiteX4" fmla="*/ 2194560 w 2194562"/>
              <a:gd name="connsiteY4" fmla="*/ 1993392 h 2542032"/>
              <a:gd name="connsiteX5" fmla="*/ 1097280 w 2194562"/>
              <a:gd name="connsiteY5" fmla="*/ 2542032 h 2542032"/>
              <a:gd name="connsiteX6" fmla="*/ 0 w 2194562"/>
              <a:gd name="connsiteY6" fmla="*/ 1993392 h 2542032"/>
              <a:gd name="connsiteX7" fmla="*/ 1 w 2194562"/>
              <a:gd name="connsiteY7" fmla="*/ 1993392 h 2542032"/>
              <a:gd name="connsiteX8" fmla="*/ 1 w 2194562"/>
              <a:gd name="connsiteY8" fmla="*/ 54864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2" h="2542032">
                <a:moveTo>
                  <a:pt x="1097281" y="0"/>
                </a:moveTo>
                <a:lnTo>
                  <a:pt x="2194561" y="548640"/>
                </a:lnTo>
                <a:lnTo>
                  <a:pt x="2194562" y="548640"/>
                </a:lnTo>
                <a:lnTo>
                  <a:pt x="2194562" y="1993392"/>
                </a:lnTo>
                <a:lnTo>
                  <a:pt x="2194560" y="1993392"/>
                </a:lnTo>
                <a:lnTo>
                  <a:pt x="1097280" y="2542032"/>
                </a:lnTo>
                <a:lnTo>
                  <a:pt x="0" y="1993392"/>
                </a:lnTo>
                <a:lnTo>
                  <a:pt x="1" y="1993392"/>
                </a:lnTo>
                <a:lnTo>
                  <a:pt x="1" y="54864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11"/>
          <p:cNvSpPr>
            <a:spLocks noGrp="1"/>
          </p:cNvSpPr>
          <p:nvPr>
            <p:ph type="body" sz="quarter" idx="13" hasCustomPrompt="1"/>
          </p:nvPr>
        </p:nvSpPr>
        <p:spPr>
          <a:xfrm>
            <a:off x="762000" y="593931"/>
            <a:ext cx="2540000" cy="214988"/>
          </a:xfrm>
          <a:prstGeom prst="rect">
            <a:avLst/>
          </a:prstGeom>
        </p:spPr>
        <p:txBody>
          <a:bodyPr lIns="0" tIns="0" rIns="0" bIns="0"/>
          <a:lstStyle>
            <a:lvl1pPr algn="l">
              <a:spcBef>
                <a:spcPts val="0"/>
              </a:spcBef>
              <a:defRPr sz="900" b="1">
                <a:solidFill>
                  <a:schemeClr val="bg1"/>
                </a:solidFill>
              </a:defRPr>
            </a:lvl1pPr>
          </a:lstStyle>
          <a:p>
            <a:pPr lvl="0"/>
            <a:r>
              <a:rPr lang="en-US" dirty="0"/>
              <a:t>Month Day, Year – Arial bold 9 pt. black</a:t>
            </a:r>
          </a:p>
        </p:txBody>
      </p:sp>
      <p:sp>
        <p:nvSpPr>
          <p:cNvPr id="12" name="Text Placeholder 18"/>
          <p:cNvSpPr>
            <a:spLocks noGrp="1"/>
          </p:cNvSpPr>
          <p:nvPr>
            <p:ph type="body" sz="quarter" idx="14" hasCustomPrompt="1"/>
          </p:nvPr>
        </p:nvSpPr>
        <p:spPr>
          <a:xfrm>
            <a:off x="762000" y="4600880"/>
            <a:ext cx="5334000" cy="647700"/>
          </a:xfrm>
          <a:prstGeom prst="rect">
            <a:avLst/>
          </a:prstGeom>
        </p:spPr>
        <p:txBody>
          <a:bodyPr lIns="0" tIns="0" rIns="0" bIns="0"/>
          <a:lstStyle>
            <a:lvl1pPr algn="l">
              <a:defRPr sz="1100" baseline="0">
                <a:solidFill>
                  <a:schemeClr val="bg1"/>
                </a:solidFill>
                <a:latin typeface="+mn-lt"/>
              </a:defRPr>
            </a:lvl1pPr>
            <a:lvl2pPr algn="l">
              <a:defRPr sz="900"/>
            </a:lvl2pPr>
            <a:lvl3pPr algn="l">
              <a:defRPr sz="900"/>
            </a:lvl3pPr>
            <a:lvl4pPr algn="l">
              <a:defRPr sz="900"/>
            </a:lvl4pPr>
            <a:lvl5pPr algn="l">
              <a:defRPr sz="900"/>
            </a:lvl5pPr>
          </a:lstStyle>
          <a:p>
            <a:pPr lvl="0"/>
            <a:r>
              <a:rPr lang="en-US" dirty="0"/>
              <a:t>Presenter Name - Arial 11 pt. black</a:t>
            </a:r>
            <a:br>
              <a:rPr lang="en-US" dirty="0"/>
            </a:br>
            <a:r>
              <a:rPr lang="en-US" dirty="0"/>
              <a:t>Presenter Title – Arial 11 pt. black</a:t>
            </a:r>
          </a:p>
        </p:txBody>
      </p:sp>
      <p:sp>
        <p:nvSpPr>
          <p:cNvPr id="13" name="Text Placeholder 4"/>
          <p:cNvSpPr>
            <a:spLocks noGrp="1"/>
          </p:cNvSpPr>
          <p:nvPr>
            <p:ph type="body" sz="quarter" idx="16" hasCustomPrompt="1"/>
          </p:nvPr>
        </p:nvSpPr>
        <p:spPr>
          <a:xfrm>
            <a:off x="762001" y="2185988"/>
            <a:ext cx="5334000" cy="1281113"/>
          </a:xfrm>
          <a:prstGeom prst="rect">
            <a:avLst/>
          </a:prstGeom>
        </p:spPr>
        <p:txBody>
          <a:bodyPr lIns="0" tIns="0" rIns="0" bIns="0" anchor="b" anchorCtr="0">
            <a:normAutofit/>
          </a:bodyPr>
          <a:lstStyle>
            <a:lvl1pPr>
              <a:defRPr sz="3600" baseline="0">
                <a:solidFill>
                  <a:schemeClr val="bg1"/>
                </a:solidFill>
                <a:latin typeface="+mj-lt"/>
              </a:defRPr>
            </a:lvl1pPr>
          </a:lstStyle>
          <a:p>
            <a:pPr lvl="0"/>
            <a:r>
              <a:rPr lang="en-US" dirty="0"/>
              <a:t>Presentation title option 4 </a:t>
            </a:r>
            <a:br>
              <a:rPr lang="en-US" dirty="0"/>
            </a:br>
            <a:r>
              <a:rPr lang="en-US" dirty="0"/>
              <a:t>– Arial 36 pt. black</a:t>
            </a:r>
          </a:p>
        </p:txBody>
      </p:sp>
      <p:sp>
        <p:nvSpPr>
          <p:cNvPr id="14" name="Text Placeholder 8"/>
          <p:cNvSpPr>
            <a:spLocks noGrp="1"/>
          </p:cNvSpPr>
          <p:nvPr>
            <p:ph type="body" sz="quarter" idx="17" hasCustomPrompt="1"/>
          </p:nvPr>
        </p:nvSpPr>
        <p:spPr>
          <a:xfrm>
            <a:off x="762000" y="3650041"/>
            <a:ext cx="5334000" cy="557213"/>
          </a:xfrm>
          <a:prstGeom prst="rect">
            <a:avLst/>
          </a:prstGeom>
        </p:spPr>
        <p:txBody>
          <a:bodyPr lIns="0" tIns="0" rIns="0" bIns="0"/>
          <a:lstStyle>
            <a:lvl1pPr>
              <a:defRPr sz="1600">
                <a:solidFill>
                  <a:schemeClr val="bg1"/>
                </a:solidFill>
              </a:defRPr>
            </a:lvl1pPr>
          </a:lstStyle>
          <a:p>
            <a:pPr lvl="0"/>
            <a:r>
              <a:rPr lang="en-US" dirty="0"/>
              <a:t>Presentation subtitle – Arial 16 pt. black</a:t>
            </a:r>
          </a:p>
        </p:txBody>
      </p:sp>
    </p:spTree>
    <p:extLst>
      <p:ext uri="{BB962C8B-B14F-4D97-AF65-F5344CB8AC3E}">
        <p14:creationId xmlns:p14="http://schemas.microsoft.com/office/powerpoint/2010/main" val="150322888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TH: Green single thought/quote 2">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rgbClr val="056E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488498" y="1801445"/>
            <a:ext cx="3240404" cy="3255110"/>
            <a:chOff x="3033544" y="1728371"/>
            <a:chExt cx="3240404" cy="3255110"/>
          </a:xfrm>
          <a:solidFill>
            <a:schemeClr val="accent5"/>
          </a:solidFill>
        </p:grpSpPr>
        <p:sp>
          <p:nvSpPr>
            <p:cNvPr id="8" name="Oval 7"/>
            <p:cNvSpPr/>
            <p:nvPr/>
          </p:nvSpPr>
          <p:spPr>
            <a:xfrm>
              <a:off x="3033544" y="3671889"/>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033544" y="1728372"/>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62356" y="3671888"/>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62356" y="1728371"/>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13"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3768337681"/>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ATH: Green single thought/quote 3">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iangle 11"/>
          <p:cNvSpPr/>
          <p:nvPr/>
        </p:nvSpPr>
        <p:spPr>
          <a:xfrm rot="5400000">
            <a:off x="4544758" y="2072835"/>
            <a:ext cx="3155716" cy="2720445"/>
          </a:xfrm>
          <a:prstGeom prst="triangle">
            <a:avLst/>
          </a:prstGeom>
          <a:solidFill>
            <a:srgbClr val="056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493138310"/>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TH: Red/Teal impact slide">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0795491" y="6286500"/>
            <a:ext cx="685309" cy="294956"/>
          </a:xfrm>
          <a:prstGeom prst="rect">
            <a:avLst/>
          </a:prstGeom>
        </p:spPr>
      </p:pic>
      <p:sp>
        <p:nvSpPr>
          <p:cNvPr id="8" name="Hexagon 7"/>
          <p:cNvSpPr/>
          <p:nvPr/>
        </p:nvSpPr>
        <p:spPr>
          <a:xfrm rot="16200000">
            <a:off x="3552826" y="1235425"/>
            <a:ext cx="5086350" cy="4387150"/>
          </a:xfrm>
          <a:prstGeom prst="hexagon">
            <a:avLst/>
          </a:prstGeom>
          <a:solidFill>
            <a:srgbClr val="005A8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 Placeholder 10"/>
          <p:cNvSpPr>
            <a:spLocks noGrp="1"/>
          </p:cNvSpPr>
          <p:nvPr>
            <p:ph type="body" sz="quarter" idx="13" hasCustomPrompt="1"/>
          </p:nvPr>
        </p:nvSpPr>
        <p:spPr>
          <a:xfrm>
            <a:off x="4152899" y="2019300"/>
            <a:ext cx="3867151" cy="2819400"/>
          </a:xfrm>
          <a:prstGeom prst="rect">
            <a:avLst/>
          </a:prstGeom>
        </p:spPr>
        <p:txBody>
          <a:bodyPr lIns="0" tIns="0" rIns="0" bIns="0" anchor="ctr" anchorCtr="0"/>
          <a:lstStyle>
            <a:lvl1pPr algn="ctr">
              <a:defRPr sz="32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Impactful information for emphasis – Arial 32 pt.: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3222463376"/>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H: Purple/greenl impact slide">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0795491" y="6286500"/>
            <a:ext cx="685309" cy="294956"/>
          </a:xfrm>
          <a:prstGeom prst="rect">
            <a:avLst/>
          </a:prstGeom>
        </p:spPr>
      </p:pic>
      <p:sp>
        <p:nvSpPr>
          <p:cNvPr id="8" name="Decagon 7"/>
          <p:cNvSpPr/>
          <p:nvPr/>
        </p:nvSpPr>
        <p:spPr>
          <a:xfrm rot="16200000">
            <a:off x="3695702" y="1028702"/>
            <a:ext cx="4800598" cy="4800598"/>
          </a:xfrm>
          <a:prstGeom prst="decagon">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 Placeholder 10"/>
          <p:cNvSpPr>
            <a:spLocks noGrp="1"/>
          </p:cNvSpPr>
          <p:nvPr>
            <p:ph type="body" sz="quarter" idx="13" hasCustomPrompt="1"/>
          </p:nvPr>
        </p:nvSpPr>
        <p:spPr>
          <a:xfrm>
            <a:off x="4152899" y="2019300"/>
            <a:ext cx="3867151" cy="2819400"/>
          </a:xfrm>
          <a:prstGeom prst="rect">
            <a:avLst/>
          </a:prstGeom>
        </p:spPr>
        <p:txBody>
          <a:bodyPr lIns="0" tIns="0" rIns="0" bIns="0" anchor="ctr" anchorCtr="0"/>
          <a:lstStyle>
            <a:lvl1pPr algn="ctr">
              <a:defRPr sz="32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Impactful information for emphasis – Arial 32 pt.: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6548562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H: Green/purple impact slide">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0795491" y="6286500"/>
            <a:ext cx="685309" cy="294956"/>
          </a:xfrm>
          <a:prstGeom prst="rect">
            <a:avLst/>
          </a:prstGeom>
        </p:spPr>
      </p:pic>
      <p:sp>
        <p:nvSpPr>
          <p:cNvPr id="8" name="Hexagon 7"/>
          <p:cNvSpPr/>
          <p:nvPr/>
        </p:nvSpPr>
        <p:spPr>
          <a:xfrm rot="16200000">
            <a:off x="3552826" y="1235425"/>
            <a:ext cx="5086350" cy="4387150"/>
          </a:xfrm>
          <a:prstGeom prst="hexagon">
            <a:avLst/>
          </a:prstGeom>
          <a:solidFill>
            <a:srgbClr val="3737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 Placeholder 10"/>
          <p:cNvSpPr>
            <a:spLocks noGrp="1"/>
          </p:cNvSpPr>
          <p:nvPr>
            <p:ph type="body" sz="quarter" idx="13" hasCustomPrompt="1"/>
          </p:nvPr>
        </p:nvSpPr>
        <p:spPr>
          <a:xfrm>
            <a:off x="4152899" y="2019300"/>
            <a:ext cx="3867151" cy="2819400"/>
          </a:xfrm>
          <a:prstGeom prst="rect">
            <a:avLst/>
          </a:prstGeom>
        </p:spPr>
        <p:txBody>
          <a:bodyPr lIns="0" tIns="0" rIns="0" bIns="0" anchor="ctr" anchorCtr="0"/>
          <a:lstStyle>
            <a:lvl1pPr algn="ctr">
              <a:defRPr sz="32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Impactful information for emphasis – Arial 32 pt.: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995309286"/>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H: Teal/red impact slide">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0795491" y="6286500"/>
            <a:ext cx="685309" cy="294956"/>
          </a:xfrm>
          <a:prstGeom prst="rect">
            <a:avLst/>
          </a:prstGeom>
        </p:spPr>
      </p:pic>
      <p:sp>
        <p:nvSpPr>
          <p:cNvPr id="8" name="Decagon 7"/>
          <p:cNvSpPr/>
          <p:nvPr/>
        </p:nvSpPr>
        <p:spPr>
          <a:xfrm rot="16200000">
            <a:off x="3695702" y="1028702"/>
            <a:ext cx="4800598" cy="4800598"/>
          </a:xfrm>
          <a:prstGeom prst="dec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 Placeholder 10"/>
          <p:cNvSpPr>
            <a:spLocks noGrp="1"/>
          </p:cNvSpPr>
          <p:nvPr>
            <p:ph type="body" sz="quarter" idx="13" hasCustomPrompt="1"/>
          </p:nvPr>
        </p:nvSpPr>
        <p:spPr>
          <a:xfrm>
            <a:off x="4152899" y="2019300"/>
            <a:ext cx="3867151" cy="2819400"/>
          </a:xfrm>
          <a:prstGeom prst="rect">
            <a:avLst/>
          </a:prstGeom>
        </p:spPr>
        <p:txBody>
          <a:bodyPr lIns="0" tIns="0" rIns="0" bIns="0" anchor="ctr" anchorCtr="0"/>
          <a:lstStyle>
            <a:lvl1pPr algn="ctr">
              <a:defRPr sz="32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Impactful information for emphasis – Arial 32 pt.: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990402471"/>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ATH: Red/red impact graphic">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Hexagon 6"/>
          <p:cNvSpPr/>
          <p:nvPr/>
        </p:nvSpPr>
        <p:spPr>
          <a:xfrm>
            <a:off x="3137632" y="851824"/>
            <a:ext cx="5959926" cy="513786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7"/>
          <p:cNvSpPr/>
          <p:nvPr/>
        </p:nvSpPr>
        <p:spPr>
          <a:xfrm>
            <a:off x="1" y="792108"/>
            <a:ext cx="3014597" cy="5197583"/>
          </a:xfrm>
          <a:custGeom>
            <a:avLst/>
            <a:gdLst>
              <a:gd name="connsiteX0" fmla="*/ 0 w 2259599"/>
              <a:gd name="connsiteY0" fmla="*/ 0 h 3895861"/>
              <a:gd name="connsiteX1" fmla="*/ 2259599 w 2259599"/>
              <a:gd name="connsiteY1" fmla="*/ 3895861 h 3895861"/>
              <a:gd name="connsiteX2" fmla="*/ 0 w 2259599"/>
              <a:gd name="connsiteY2" fmla="*/ 3895861 h 3895861"/>
            </a:gdLst>
            <a:ahLst/>
            <a:cxnLst>
              <a:cxn ang="0">
                <a:pos x="connsiteX0" y="connsiteY0"/>
              </a:cxn>
              <a:cxn ang="0">
                <a:pos x="connsiteX1" y="connsiteY1"/>
              </a:cxn>
              <a:cxn ang="0">
                <a:pos x="connsiteX2" y="connsiteY2"/>
              </a:cxn>
            </a:cxnLst>
            <a:rect l="l" t="t" r="r" b="b"/>
            <a:pathLst>
              <a:path w="2259599" h="3895861">
                <a:moveTo>
                  <a:pt x="0" y="0"/>
                </a:moveTo>
                <a:lnTo>
                  <a:pt x="2259599" y="3895861"/>
                </a:lnTo>
                <a:lnTo>
                  <a:pt x="0" y="38958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8"/>
          <p:cNvSpPr/>
          <p:nvPr/>
        </p:nvSpPr>
        <p:spPr>
          <a:xfrm>
            <a:off x="9746018" y="857664"/>
            <a:ext cx="2453261" cy="5126184"/>
          </a:xfrm>
          <a:custGeom>
            <a:avLst/>
            <a:gdLst>
              <a:gd name="connsiteX0" fmla="*/ 1838848 w 1838848"/>
              <a:gd name="connsiteY0" fmla="*/ 0 h 3842344"/>
              <a:gd name="connsiteX1" fmla="*/ 1838848 w 1838848"/>
              <a:gd name="connsiteY1" fmla="*/ 3842344 h 3842344"/>
              <a:gd name="connsiteX2" fmla="*/ 1728674 w 1838848"/>
              <a:gd name="connsiteY2" fmla="*/ 3836781 h 3842344"/>
              <a:gd name="connsiteX3" fmla="*/ 0 w 1838848"/>
              <a:gd name="connsiteY3" fmla="*/ 1921172 h 3842344"/>
              <a:gd name="connsiteX4" fmla="*/ 1728674 w 1838848"/>
              <a:gd name="connsiteY4" fmla="*/ 5564 h 3842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848" h="3842344">
                <a:moveTo>
                  <a:pt x="1838848" y="0"/>
                </a:moveTo>
                <a:lnTo>
                  <a:pt x="1838848" y="3842344"/>
                </a:lnTo>
                <a:lnTo>
                  <a:pt x="1728674" y="3836781"/>
                </a:lnTo>
                <a:cubicBezTo>
                  <a:pt x="757704" y="3738173"/>
                  <a:pt x="0" y="2918159"/>
                  <a:pt x="0" y="1921172"/>
                </a:cubicBezTo>
                <a:cubicBezTo>
                  <a:pt x="0" y="924186"/>
                  <a:pt x="757704" y="104171"/>
                  <a:pt x="1728674" y="55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3"/>
          <p:cNvSpPr>
            <a:spLocks noGrp="1"/>
          </p:cNvSpPr>
          <p:nvPr>
            <p:ph type="body" sz="quarter" idx="13" hasCustomPrompt="1"/>
          </p:nvPr>
        </p:nvSpPr>
        <p:spPr>
          <a:xfrm>
            <a:off x="4430081" y="2406422"/>
            <a:ext cx="3375025" cy="1200150"/>
          </a:xfrm>
          <a:prstGeom prst="rect">
            <a:avLst/>
          </a:prstGeom>
        </p:spPr>
        <p:txBody>
          <a:bodyPr lIns="0" tIns="0" rIns="0" bIns="0"/>
          <a:lstStyle>
            <a:lvl1pPr algn="ctr">
              <a:defRPr sz="8200">
                <a:solidFill>
                  <a:schemeClr val="tx1"/>
                </a:solidFill>
                <a:latin typeface="+mj-lt"/>
              </a:defRPr>
            </a:lvl1pPr>
          </a:lstStyle>
          <a:p>
            <a:pPr lvl="0"/>
            <a:r>
              <a:rPr lang="en-US" dirty="0"/>
              <a:t>100%</a:t>
            </a:r>
          </a:p>
        </p:txBody>
      </p:sp>
      <p:sp>
        <p:nvSpPr>
          <p:cNvPr id="11" name="Text Placeholder 13"/>
          <p:cNvSpPr>
            <a:spLocks noGrp="1"/>
          </p:cNvSpPr>
          <p:nvPr>
            <p:ph type="body" sz="quarter" idx="14" hasCustomPrompt="1"/>
          </p:nvPr>
        </p:nvSpPr>
        <p:spPr>
          <a:xfrm>
            <a:off x="4430081" y="3654197"/>
            <a:ext cx="3375025" cy="928024"/>
          </a:xfrm>
          <a:prstGeom prst="rect">
            <a:avLst/>
          </a:prstGeom>
        </p:spPr>
        <p:txBody>
          <a:bodyPr lIns="0" tIns="0" rIns="0" bIns="0"/>
          <a:lstStyle>
            <a:lvl1pPr algn="ctr">
              <a:defRPr sz="1600">
                <a:solidFill>
                  <a:schemeClr val="tx1"/>
                </a:solidFill>
              </a:defRPr>
            </a:lvl1pPr>
          </a:lstStyle>
          <a:p>
            <a:pPr lvl="0"/>
            <a:r>
              <a:rPr lang="en-US" dirty="0"/>
              <a:t>Further context</a:t>
            </a:r>
          </a:p>
          <a:p>
            <a:pPr lvl="0"/>
            <a:r>
              <a:rPr lang="en-US" dirty="0"/>
              <a:t>for number(s)</a:t>
            </a:r>
          </a:p>
        </p:txBody>
      </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543578637"/>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H: Final slides - contact info">
    <p:spTree>
      <p:nvGrpSpPr>
        <p:cNvPr id="1" name=""/>
        <p:cNvGrpSpPr/>
        <p:nvPr/>
      </p:nvGrpSpPr>
      <p:grpSpPr>
        <a:xfrm>
          <a:off x="0" y="0"/>
          <a:ext cx="0" cy="0"/>
          <a:chOff x="0" y="0"/>
          <a:chExt cx="0" cy="0"/>
        </a:xfrm>
      </p:grpSpPr>
      <p:sp>
        <p:nvSpPr>
          <p:cNvPr id="3" name="TextBox 2"/>
          <p:cNvSpPr txBox="1"/>
          <p:nvPr/>
        </p:nvSpPr>
        <p:spPr>
          <a:xfrm>
            <a:off x="762000" y="2743201"/>
            <a:ext cx="3305907" cy="1538883"/>
          </a:xfrm>
          <a:prstGeom prst="rect">
            <a:avLst/>
          </a:prstGeom>
          <a:noFill/>
        </p:spPr>
        <p:txBody>
          <a:bodyPr wrap="square" lIns="0" tIns="0" rIns="0" bIns="0" rtlCol="0" anchor="t">
            <a:spAutoFit/>
          </a:bodyPr>
          <a:lstStyle/>
          <a:p>
            <a:pPr>
              <a:lnSpc>
                <a:spcPts val="4000"/>
              </a:lnSpc>
              <a:spcAft>
                <a:spcPts val="1800"/>
              </a:spcAft>
            </a:pPr>
            <a:r>
              <a:rPr lang="en-US" sz="3200" dirty="0">
                <a:solidFill>
                  <a:srgbClr val="F65050"/>
                </a:solidFill>
                <a:latin typeface="+mj-lt"/>
                <a:cs typeface="Arial" panose="020B0604020202020204" pitchFamily="34" charset="0"/>
              </a:rPr>
              <a:t>For more information contact:</a:t>
            </a:r>
          </a:p>
        </p:txBody>
      </p:sp>
      <p:sp>
        <p:nvSpPr>
          <p:cNvPr id="9" name="Text Placeholder 7"/>
          <p:cNvSpPr>
            <a:spLocks noGrp="1"/>
          </p:cNvSpPr>
          <p:nvPr>
            <p:ph type="body" sz="quarter" idx="10" hasCustomPrompt="1"/>
          </p:nvPr>
        </p:nvSpPr>
        <p:spPr>
          <a:xfrm>
            <a:off x="6324600" y="2802268"/>
            <a:ext cx="4219575" cy="2768108"/>
          </a:xfrm>
          <a:prstGeom prst="rect">
            <a:avLst/>
          </a:prstGeom>
        </p:spPr>
        <p:txBody>
          <a:bodyPr/>
          <a:lstStyle>
            <a:lvl1pPr>
              <a:spcBef>
                <a:spcPts val="0"/>
              </a:spcBef>
              <a:spcAft>
                <a:spcPts val="600"/>
              </a:spcAft>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First and Last name</a:t>
            </a:r>
          </a:p>
          <a:p>
            <a:pPr lvl="0"/>
            <a:r>
              <a:rPr lang="en-US" dirty="0"/>
              <a:t>email@path.org</a:t>
            </a:r>
          </a:p>
          <a:p>
            <a:pPr lvl="0"/>
            <a:endParaRPr lang="en-US" dirty="0"/>
          </a:p>
          <a:p>
            <a:pPr lvl="0"/>
            <a:r>
              <a:rPr lang="en-US" dirty="0"/>
              <a:t>First and Last name</a:t>
            </a:r>
          </a:p>
          <a:p>
            <a:pPr lvl="0"/>
            <a:r>
              <a:rPr lang="en-US" dirty="0"/>
              <a:t>email@path.org</a:t>
            </a:r>
          </a:p>
        </p:txBody>
      </p:sp>
      <p:sp>
        <p:nvSpPr>
          <p:cNvPr id="4" name="Rectangle 3"/>
          <p:cNvSpPr/>
          <p:nvPr/>
        </p:nvSpPr>
        <p:spPr>
          <a:xfrm>
            <a:off x="532737" y="6257676"/>
            <a:ext cx="11131826" cy="461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287078"/>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H: Final slides - closing slide Beig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043051" y="2977252"/>
            <a:ext cx="2105898" cy="886489"/>
          </a:xfrm>
          <a:prstGeom prst="rect">
            <a:avLst/>
          </a:prstGeom>
        </p:spPr>
      </p:pic>
    </p:spTree>
    <p:extLst>
      <p:ext uri="{BB962C8B-B14F-4D97-AF65-F5344CB8AC3E}">
        <p14:creationId xmlns:p14="http://schemas.microsoft.com/office/powerpoint/2010/main" val="1354947652"/>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H: Final slides - closing slide Re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043051" y="3016866"/>
            <a:ext cx="2105898" cy="807260"/>
          </a:xfrm>
          <a:prstGeom prst="rect">
            <a:avLst/>
          </a:prstGeom>
        </p:spPr>
      </p:pic>
    </p:spTree>
    <p:extLst>
      <p:ext uri="{BB962C8B-B14F-4D97-AF65-F5344CB8AC3E}">
        <p14:creationId xmlns:p14="http://schemas.microsoft.com/office/powerpoint/2010/main" val="297135605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ATH: blank page">
    <p:spTree>
      <p:nvGrpSpPr>
        <p:cNvPr id="1" name=""/>
        <p:cNvGrpSpPr/>
        <p:nvPr/>
      </p:nvGrpSpPr>
      <p:grpSpPr>
        <a:xfrm>
          <a:off x="0" y="0"/>
          <a:ext cx="0" cy="0"/>
          <a:chOff x="0" y="0"/>
          <a:chExt cx="0" cy="0"/>
        </a:xfrm>
      </p:grpSpPr>
      <p:sp>
        <p:nvSpPr>
          <p:cNvPr id="3" name="Rectangle 2"/>
          <p:cNvSpPr/>
          <p:nvPr/>
        </p:nvSpPr>
        <p:spPr>
          <a:xfrm>
            <a:off x="532737" y="6146358"/>
            <a:ext cx="11131826" cy="572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3392"/>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EFERENCE ONLY: PATH Color palett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325563" y="557920"/>
            <a:ext cx="329088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1" dirty="0">
                <a:solidFill>
                  <a:srgbClr val="454E60"/>
                </a:solidFill>
                <a:latin typeface="Arial" panose="020B0604020202020204" pitchFamily="34" charset="0"/>
                <a:cs typeface="Arial" panose="020B0604020202020204" pitchFamily="34" charset="0"/>
              </a:rPr>
              <a:t>Core Colors</a:t>
            </a:r>
          </a:p>
        </p:txBody>
      </p:sp>
      <p:sp>
        <p:nvSpPr>
          <p:cNvPr id="45" name="TextBox 44"/>
          <p:cNvSpPr txBox="1">
            <a:spLocks noChangeArrowheads="1"/>
          </p:cNvSpPr>
          <p:nvPr/>
        </p:nvSpPr>
        <p:spPr bwMode="auto">
          <a:xfrm>
            <a:off x="1320007" y="774787"/>
            <a:ext cx="20583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0" dirty="0">
                <a:solidFill>
                  <a:srgbClr val="454E60"/>
                </a:solidFill>
                <a:latin typeface="Arial" panose="020B0604020202020204" pitchFamily="34" charset="0"/>
                <a:cs typeface="Arial" panose="020B0604020202020204" pitchFamily="34" charset="0"/>
              </a:rPr>
              <a:t>Hero</a:t>
            </a:r>
          </a:p>
        </p:txBody>
      </p:sp>
      <p:sp>
        <p:nvSpPr>
          <p:cNvPr id="46" name="TextBox 45"/>
          <p:cNvSpPr txBox="1">
            <a:spLocks noChangeArrowheads="1"/>
          </p:cNvSpPr>
          <p:nvPr/>
        </p:nvSpPr>
        <p:spPr bwMode="auto">
          <a:xfrm>
            <a:off x="7524962" y="768402"/>
            <a:ext cx="20583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0" dirty="0">
                <a:solidFill>
                  <a:srgbClr val="454E60"/>
                </a:solidFill>
                <a:latin typeface="Arial" panose="020B0604020202020204" pitchFamily="34" charset="0"/>
                <a:cs typeface="Arial" panose="020B0604020202020204" pitchFamily="34" charset="0"/>
              </a:rPr>
              <a:t>Typographic</a:t>
            </a:r>
          </a:p>
        </p:txBody>
      </p:sp>
      <p:sp>
        <p:nvSpPr>
          <p:cNvPr id="47" name="TextBox 46"/>
          <p:cNvSpPr txBox="1">
            <a:spLocks noChangeArrowheads="1"/>
          </p:cNvSpPr>
          <p:nvPr/>
        </p:nvSpPr>
        <p:spPr bwMode="auto">
          <a:xfrm>
            <a:off x="4441975" y="774787"/>
            <a:ext cx="20583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0" dirty="0">
                <a:solidFill>
                  <a:srgbClr val="454E60"/>
                </a:solidFill>
                <a:latin typeface="Arial" panose="020B0604020202020204" pitchFamily="34" charset="0"/>
                <a:cs typeface="Arial" panose="020B0604020202020204" pitchFamily="34" charset="0"/>
              </a:rPr>
              <a:t>Neutral backgrounds</a:t>
            </a:r>
          </a:p>
        </p:txBody>
      </p:sp>
      <p:sp>
        <p:nvSpPr>
          <p:cNvPr id="4" name="Rectangle 3"/>
          <p:cNvSpPr/>
          <p:nvPr/>
        </p:nvSpPr>
        <p:spPr bwMode="auto">
          <a:xfrm>
            <a:off x="1327477" y="1065640"/>
            <a:ext cx="2927589" cy="2080937"/>
          </a:xfrm>
          <a:prstGeom prst="rect">
            <a:avLst/>
          </a:prstGeom>
          <a:solidFill>
            <a:srgbClr val="F7505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PATH Red</a:t>
            </a:r>
          </a:p>
          <a:p>
            <a:pPr>
              <a:defRPr/>
            </a:pPr>
            <a:r>
              <a:rPr lang="en-US" sz="600" dirty="0">
                <a:latin typeface="Arial" panose="020B0604020202020204" pitchFamily="34" charset="0"/>
                <a:cs typeface="Arial" panose="020B0604020202020204" pitchFamily="34" charset="0"/>
              </a:rPr>
              <a:t>RGB: 246, 80, 80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F65050</a:t>
            </a:r>
          </a:p>
        </p:txBody>
      </p:sp>
      <p:grpSp>
        <p:nvGrpSpPr>
          <p:cNvPr id="48" name="Group 47"/>
          <p:cNvGrpSpPr/>
          <p:nvPr/>
        </p:nvGrpSpPr>
        <p:grpSpPr>
          <a:xfrm>
            <a:off x="4441975" y="1065641"/>
            <a:ext cx="2911985" cy="2080936"/>
            <a:chOff x="5672138" y="1152160"/>
            <a:chExt cx="2042205" cy="2080936"/>
          </a:xfrm>
        </p:grpSpPr>
        <p:sp>
          <p:nvSpPr>
            <p:cNvPr id="6" name="Rectangle 5"/>
            <p:cNvSpPr/>
            <p:nvPr/>
          </p:nvSpPr>
          <p:spPr bwMode="auto">
            <a:xfrm>
              <a:off x="5672138" y="1152160"/>
              <a:ext cx="2042205" cy="103429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rgbClr val="454E60"/>
                  </a:solidFill>
                  <a:latin typeface="Arial" panose="020B0604020202020204" pitchFamily="34" charset="0"/>
                  <a:cs typeface="Arial" panose="020B0604020202020204" pitchFamily="34" charset="0"/>
                </a:rPr>
                <a:t>PATH Light Gray</a:t>
              </a:r>
            </a:p>
            <a:p>
              <a:pPr>
                <a:defRPr/>
              </a:pPr>
              <a:r>
                <a:rPr lang="en-US" sz="600" dirty="0">
                  <a:solidFill>
                    <a:srgbClr val="454E60"/>
                  </a:solidFill>
                  <a:latin typeface="Arial" panose="020B0604020202020204" pitchFamily="34" charset="0"/>
                  <a:cs typeface="Arial" panose="020B0604020202020204" pitchFamily="34" charset="0"/>
                </a:rPr>
                <a:t>RGB: 232, 234, 235</a:t>
              </a:r>
              <a:br>
                <a:rPr lang="en-US" sz="600" dirty="0">
                  <a:solidFill>
                    <a:srgbClr val="454E60"/>
                  </a:solidFill>
                  <a:latin typeface="Arial" panose="020B0604020202020204" pitchFamily="34" charset="0"/>
                  <a:cs typeface="Arial" panose="020B0604020202020204" pitchFamily="34" charset="0"/>
                </a:rPr>
              </a:br>
              <a:r>
                <a:rPr lang="en-US" sz="600" dirty="0">
                  <a:solidFill>
                    <a:srgbClr val="454E60"/>
                  </a:solidFill>
                  <a:latin typeface="Arial" panose="020B0604020202020204" pitchFamily="34" charset="0"/>
                  <a:cs typeface="Arial" panose="020B0604020202020204" pitchFamily="34" charset="0"/>
                </a:rPr>
                <a:t>HEX: E8EAEB</a:t>
              </a:r>
            </a:p>
          </p:txBody>
        </p:sp>
        <p:sp>
          <p:nvSpPr>
            <p:cNvPr id="41" name="Rectangle 40"/>
            <p:cNvSpPr/>
            <p:nvPr/>
          </p:nvSpPr>
          <p:spPr bwMode="auto">
            <a:xfrm>
              <a:off x="5672138" y="2265617"/>
              <a:ext cx="2042205" cy="96747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rgbClr val="454E60"/>
                  </a:solidFill>
                  <a:latin typeface="Arial" panose="020B0604020202020204" pitchFamily="34" charset="0"/>
                  <a:cs typeface="Arial" panose="020B0604020202020204" pitchFamily="34" charset="0"/>
                </a:rPr>
                <a:t>PATH Beige</a:t>
              </a:r>
            </a:p>
            <a:p>
              <a:pPr>
                <a:defRPr/>
              </a:pPr>
              <a:r>
                <a:rPr lang="en-US" sz="600" dirty="0">
                  <a:solidFill>
                    <a:srgbClr val="454E60"/>
                  </a:solidFill>
                  <a:latin typeface="Arial" panose="020B0604020202020204" pitchFamily="34" charset="0"/>
                  <a:cs typeface="Arial" panose="020B0604020202020204" pitchFamily="34" charset="0"/>
                </a:rPr>
                <a:t>RGB: 244, 237, 231</a:t>
              </a:r>
              <a:br>
                <a:rPr lang="en-US" sz="600" dirty="0">
                  <a:solidFill>
                    <a:srgbClr val="454E60"/>
                  </a:solidFill>
                  <a:latin typeface="Arial" panose="020B0604020202020204" pitchFamily="34" charset="0"/>
                  <a:cs typeface="Arial" panose="020B0604020202020204" pitchFamily="34" charset="0"/>
                </a:rPr>
              </a:br>
              <a:r>
                <a:rPr lang="en-US" sz="600" dirty="0">
                  <a:solidFill>
                    <a:srgbClr val="454E60"/>
                  </a:solidFill>
                  <a:latin typeface="Arial" panose="020B0604020202020204" pitchFamily="34" charset="0"/>
                  <a:cs typeface="Arial" panose="020B0604020202020204" pitchFamily="34" charset="0"/>
                </a:rPr>
                <a:t>HEX: F4EDE7</a:t>
              </a:r>
            </a:p>
          </p:txBody>
        </p:sp>
      </p:grpSp>
      <p:grpSp>
        <p:nvGrpSpPr>
          <p:cNvPr id="3" name="Group 2"/>
          <p:cNvGrpSpPr/>
          <p:nvPr/>
        </p:nvGrpSpPr>
        <p:grpSpPr>
          <a:xfrm>
            <a:off x="7524962" y="1071815"/>
            <a:ext cx="2890429" cy="2080936"/>
            <a:chOff x="3512449" y="1152160"/>
            <a:chExt cx="2027087" cy="2080936"/>
          </a:xfrm>
        </p:grpSpPr>
        <p:sp>
          <p:nvSpPr>
            <p:cNvPr id="5" name="Rectangle 4"/>
            <p:cNvSpPr/>
            <p:nvPr/>
          </p:nvSpPr>
          <p:spPr bwMode="auto">
            <a:xfrm>
              <a:off x="3512449" y="1152160"/>
              <a:ext cx="2027087" cy="1034294"/>
            </a:xfrm>
            <a:prstGeom prst="rect">
              <a:avLst/>
            </a:prstGeom>
            <a:solidFill>
              <a:srgbClr val="454E6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latin typeface="Arial" panose="020B0604020202020204" pitchFamily="34" charset="0"/>
                  <a:cs typeface="Arial" panose="020B0604020202020204" pitchFamily="34" charset="0"/>
                </a:rPr>
                <a:t>PATH Gray</a:t>
              </a:r>
            </a:p>
            <a:p>
              <a:pPr>
                <a:defRPr/>
              </a:pPr>
              <a:r>
                <a:rPr lang="en-US" sz="600" dirty="0">
                  <a:latin typeface="Arial" panose="020B0604020202020204" pitchFamily="34" charset="0"/>
                  <a:cs typeface="Arial" panose="020B0604020202020204" pitchFamily="34" charset="0"/>
                </a:rPr>
                <a:t>RGB: 70, 79, 97</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464F60</a:t>
              </a:r>
            </a:p>
          </p:txBody>
        </p:sp>
        <p:sp>
          <p:nvSpPr>
            <p:cNvPr id="43" name="Rectangle 42"/>
            <p:cNvSpPr/>
            <p:nvPr/>
          </p:nvSpPr>
          <p:spPr bwMode="auto">
            <a:xfrm>
              <a:off x="3512449" y="2265617"/>
              <a:ext cx="2027087" cy="96747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latin typeface="Arial" panose="020B0604020202020204" pitchFamily="34" charset="0"/>
                  <a:cs typeface="Arial" panose="020B0604020202020204" pitchFamily="34" charset="0"/>
                </a:rPr>
                <a:t>Black</a:t>
              </a:r>
            </a:p>
            <a:p>
              <a:pPr>
                <a:defRPr/>
              </a:pPr>
              <a:r>
                <a:rPr lang="en-US" sz="600" dirty="0">
                  <a:latin typeface="Arial" panose="020B0604020202020204" pitchFamily="34" charset="0"/>
                  <a:cs typeface="Arial" panose="020B0604020202020204" pitchFamily="34" charset="0"/>
                </a:rPr>
                <a:t>RGB: 0, 0, 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000000</a:t>
              </a:r>
            </a:p>
          </p:txBody>
        </p:sp>
      </p:grpSp>
      <p:sp>
        <p:nvSpPr>
          <p:cNvPr id="44" name="TextBox 43"/>
          <p:cNvSpPr txBox="1">
            <a:spLocks noChangeArrowheads="1"/>
          </p:cNvSpPr>
          <p:nvPr/>
        </p:nvSpPr>
        <p:spPr bwMode="auto">
          <a:xfrm>
            <a:off x="1327477" y="3540982"/>
            <a:ext cx="4692484"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1" dirty="0">
                <a:solidFill>
                  <a:srgbClr val="454E60"/>
                </a:solidFill>
                <a:latin typeface="Arial" panose="020B0604020202020204" pitchFamily="34" charset="0"/>
                <a:cs typeface="Arial" panose="020B0604020202020204" pitchFamily="34" charset="0"/>
              </a:rPr>
              <a:t>Support Colors</a:t>
            </a:r>
          </a:p>
        </p:txBody>
      </p:sp>
      <p:grpSp>
        <p:nvGrpSpPr>
          <p:cNvPr id="2" name="Group 1"/>
          <p:cNvGrpSpPr/>
          <p:nvPr/>
        </p:nvGrpSpPr>
        <p:grpSpPr>
          <a:xfrm>
            <a:off x="1320007" y="3828359"/>
            <a:ext cx="9117700" cy="2199908"/>
            <a:chOff x="1320007" y="3638705"/>
            <a:chExt cx="3966706" cy="2616863"/>
          </a:xfrm>
        </p:grpSpPr>
        <p:cxnSp>
          <p:nvCxnSpPr>
            <p:cNvPr id="66" name="Straight Connector 65"/>
            <p:cNvCxnSpPr/>
            <p:nvPr/>
          </p:nvCxnSpPr>
          <p:spPr>
            <a:xfrm>
              <a:off x="3322253" y="4592320"/>
              <a:ext cx="0" cy="1151467"/>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1320007" y="3638705"/>
              <a:ext cx="3966706" cy="821046"/>
              <a:chOff x="7039149" y="3042090"/>
              <a:chExt cx="3966706" cy="821046"/>
            </a:xfrm>
          </p:grpSpPr>
          <p:sp>
            <p:nvSpPr>
              <p:cNvPr id="68" name="Rectangle 67"/>
              <p:cNvSpPr/>
              <p:nvPr/>
            </p:nvSpPr>
            <p:spPr bwMode="auto">
              <a:xfrm>
                <a:off x="7039149" y="3042090"/>
                <a:ext cx="957716" cy="8210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chemeClr val="bg1"/>
                    </a:solidFill>
                    <a:latin typeface="Arial" panose="020B0604020202020204" pitchFamily="34" charset="0"/>
                    <a:cs typeface="Arial" panose="020B0604020202020204" pitchFamily="34" charset="0"/>
                  </a:rPr>
                  <a:t>Dark Red</a:t>
                </a:r>
              </a:p>
              <a:p>
                <a:pPr>
                  <a:defRPr/>
                </a:pPr>
                <a:r>
                  <a:rPr lang="en-US" sz="600" dirty="0">
                    <a:solidFill>
                      <a:schemeClr val="bg1"/>
                    </a:solidFill>
                    <a:latin typeface="Arial" panose="020B0604020202020204" pitchFamily="34" charset="0"/>
                    <a:cs typeface="Arial" panose="020B0604020202020204" pitchFamily="34" charset="0"/>
                  </a:rPr>
                  <a:t>RGB: 168,</a:t>
                </a:r>
                <a:r>
                  <a:rPr lang="en-US" sz="600" baseline="0" dirty="0">
                    <a:solidFill>
                      <a:schemeClr val="bg1"/>
                    </a:solidFill>
                    <a:latin typeface="Arial" panose="020B0604020202020204" pitchFamily="34" charset="0"/>
                    <a:cs typeface="Arial" panose="020B0604020202020204" pitchFamily="34" charset="0"/>
                  </a:rPr>
                  <a:t> 0, 30</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A8001E</a:t>
                </a:r>
              </a:p>
            </p:txBody>
          </p:sp>
          <p:sp>
            <p:nvSpPr>
              <p:cNvPr id="69" name="Rectangle 68"/>
              <p:cNvSpPr/>
              <p:nvPr/>
            </p:nvSpPr>
            <p:spPr bwMode="auto">
              <a:xfrm>
                <a:off x="8043449" y="3047158"/>
                <a:ext cx="957716" cy="802137"/>
              </a:xfrm>
              <a:prstGeom prst="rect">
                <a:avLst/>
              </a:prstGeom>
              <a:solidFill>
                <a:srgbClr val="37379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Dark Purple</a:t>
                </a:r>
              </a:p>
              <a:p>
                <a:pPr>
                  <a:defRPr/>
                </a:pPr>
                <a:r>
                  <a:rPr lang="en-US" sz="600" dirty="0">
                    <a:latin typeface="Arial" panose="020B0604020202020204" pitchFamily="34" charset="0"/>
                    <a:cs typeface="Arial" panose="020B0604020202020204" pitchFamily="34" charset="0"/>
                  </a:rPr>
                  <a:t>RGB: 55, 55, 155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37379B</a:t>
                </a:r>
              </a:p>
            </p:txBody>
          </p:sp>
          <p:sp>
            <p:nvSpPr>
              <p:cNvPr id="70" name="Rectangle 69"/>
              <p:cNvSpPr/>
              <p:nvPr/>
            </p:nvSpPr>
            <p:spPr bwMode="auto">
              <a:xfrm>
                <a:off x="9045794" y="3042090"/>
                <a:ext cx="957716" cy="802137"/>
              </a:xfrm>
              <a:prstGeom prst="rect">
                <a:avLst/>
              </a:prstGeom>
              <a:solidFill>
                <a:srgbClr val="005A87"/>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Dark Teal</a:t>
                </a:r>
              </a:p>
              <a:p>
                <a:pPr>
                  <a:defRPr/>
                </a:pPr>
                <a:r>
                  <a:rPr lang="en-US" sz="600" dirty="0">
                    <a:latin typeface="Arial" panose="020B0604020202020204" pitchFamily="34" charset="0"/>
                    <a:cs typeface="Arial" panose="020B0604020202020204" pitchFamily="34" charset="0"/>
                  </a:rPr>
                  <a:t>RGB: 0, 90, 135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005A87</a:t>
                </a:r>
              </a:p>
            </p:txBody>
          </p:sp>
          <p:sp>
            <p:nvSpPr>
              <p:cNvPr id="71" name="Rectangle 70"/>
              <p:cNvSpPr/>
              <p:nvPr/>
            </p:nvSpPr>
            <p:spPr bwMode="auto">
              <a:xfrm>
                <a:off x="10048139" y="3042090"/>
                <a:ext cx="957716" cy="802136"/>
              </a:xfrm>
              <a:prstGeom prst="rect">
                <a:avLst/>
              </a:prstGeom>
              <a:solidFill>
                <a:srgbClr val="056E23"/>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Dark Green</a:t>
                </a:r>
              </a:p>
              <a:p>
                <a:pPr>
                  <a:defRPr/>
                </a:pPr>
                <a:r>
                  <a:rPr lang="en-US" sz="600" dirty="0">
                    <a:solidFill>
                      <a:schemeClr val="bg1"/>
                    </a:solidFill>
                    <a:latin typeface="Arial" panose="020B0604020202020204" pitchFamily="34" charset="0"/>
                    <a:cs typeface="Arial" panose="020B0604020202020204" pitchFamily="34" charset="0"/>
                  </a:rPr>
                  <a:t>RGB: 5, 110, 35</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056E23</a:t>
                </a:r>
              </a:p>
            </p:txBody>
          </p:sp>
        </p:grpSp>
        <p:grpSp>
          <p:nvGrpSpPr>
            <p:cNvPr id="72" name="Group 71"/>
            <p:cNvGrpSpPr/>
            <p:nvPr/>
          </p:nvGrpSpPr>
          <p:grpSpPr>
            <a:xfrm>
              <a:off x="1320007" y="4538216"/>
              <a:ext cx="3966706" cy="821046"/>
              <a:chOff x="7039149" y="4184041"/>
              <a:chExt cx="3966706" cy="821046"/>
            </a:xfrm>
          </p:grpSpPr>
          <p:sp>
            <p:nvSpPr>
              <p:cNvPr id="73" name="Rectangle 72"/>
              <p:cNvSpPr/>
              <p:nvPr/>
            </p:nvSpPr>
            <p:spPr bwMode="auto">
              <a:xfrm>
                <a:off x="7039149" y="4184041"/>
                <a:ext cx="957716" cy="8210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chemeClr val="bg1"/>
                    </a:solidFill>
                    <a:latin typeface="Arial" panose="020B0604020202020204" pitchFamily="34" charset="0"/>
                    <a:cs typeface="Arial" panose="020B0604020202020204" pitchFamily="34" charset="0"/>
                  </a:rPr>
                  <a:t>PATH Red</a:t>
                </a:r>
              </a:p>
              <a:p>
                <a:pPr>
                  <a:defRPr/>
                </a:pPr>
                <a:r>
                  <a:rPr lang="en-US" sz="600" dirty="0">
                    <a:latin typeface="Arial" panose="020B0604020202020204" pitchFamily="34" charset="0"/>
                    <a:cs typeface="Arial" panose="020B0604020202020204" pitchFamily="34" charset="0"/>
                  </a:rPr>
                  <a:t>RGB: 246, 80, 80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F65050</a:t>
                </a:r>
              </a:p>
            </p:txBody>
          </p:sp>
          <p:sp>
            <p:nvSpPr>
              <p:cNvPr id="74" name="Rectangle 73"/>
              <p:cNvSpPr/>
              <p:nvPr/>
            </p:nvSpPr>
            <p:spPr bwMode="auto">
              <a:xfrm>
                <a:off x="8043449" y="4189109"/>
                <a:ext cx="957716" cy="8021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Purple</a:t>
                </a:r>
              </a:p>
              <a:p>
                <a:pPr>
                  <a:defRPr/>
                </a:pPr>
                <a:r>
                  <a:rPr lang="en-US" sz="600" dirty="0">
                    <a:latin typeface="Arial" panose="020B0604020202020204" pitchFamily="34" charset="0"/>
                    <a:cs typeface="Arial" panose="020B0604020202020204" pitchFamily="34" charset="0"/>
                  </a:rPr>
                  <a:t>RGB: 80, 80, 205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5050CD</a:t>
                </a:r>
              </a:p>
            </p:txBody>
          </p:sp>
          <p:sp>
            <p:nvSpPr>
              <p:cNvPr id="75" name="Rectangle 74"/>
              <p:cNvSpPr/>
              <p:nvPr/>
            </p:nvSpPr>
            <p:spPr bwMode="auto">
              <a:xfrm>
                <a:off x="9045794" y="4184041"/>
                <a:ext cx="957716" cy="80213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Teal</a:t>
                </a:r>
              </a:p>
              <a:p>
                <a:pPr>
                  <a:defRPr/>
                </a:pPr>
                <a:r>
                  <a:rPr lang="en-US" sz="600" dirty="0">
                    <a:latin typeface="Arial" panose="020B0604020202020204" pitchFamily="34" charset="0"/>
                    <a:cs typeface="Arial" panose="020B0604020202020204" pitchFamily="34" charset="0"/>
                  </a:rPr>
                  <a:t>RGB: 0, 140, 155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008C9B</a:t>
                </a:r>
              </a:p>
            </p:txBody>
          </p:sp>
          <p:sp>
            <p:nvSpPr>
              <p:cNvPr id="76" name="Rectangle 75"/>
              <p:cNvSpPr/>
              <p:nvPr/>
            </p:nvSpPr>
            <p:spPr bwMode="auto">
              <a:xfrm>
                <a:off x="10048139" y="4184041"/>
                <a:ext cx="957716" cy="8021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Green</a:t>
                </a:r>
              </a:p>
              <a:p>
                <a:pPr>
                  <a:defRPr/>
                </a:pPr>
                <a:r>
                  <a:rPr lang="en-US" sz="600" dirty="0">
                    <a:solidFill>
                      <a:schemeClr val="bg1"/>
                    </a:solidFill>
                    <a:latin typeface="Arial" panose="020B0604020202020204" pitchFamily="34" charset="0"/>
                    <a:cs typeface="Arial" panose="020B0604020202020204" pitchFamily="34" charset="0"/>
                  </a:rPr>
                  <a:t>RGB: 30, 175, 95</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1EAF5F</a:t>
                </a:r>
              </a:p>
            </p:txBody>
          </p:sp>
        </p:grpSp>
        <p:grpSp>
          <p:nvGrpSpPr>
            <p:cNvPr id="77" name="Group 76"/>
            <p:cNvGrpSpPr/>
            <p:nvPr/>
          </p:nvGrpSpPr>
          <p:grpSpPr>
            <a:xfrm>
              <a:off x="1320007" y="5434522"/>
              <a:ext cx="3966706" cy="821046"/>
              <a:chOff x="7039149" y="5325993"/>
              <a:chExt cx="3966706" cy="821046"/>
            </a:xfrm>
          </p:grpSpPr>
          <p:sp>
            <p:nvSpPr>
              <p:cNvPr id="78" name="Rectangle 77"/>
              <p:cNvSpPr/>
              <p:nvPr/>
            </p:nvSpPr>
            <p:spPr bwMode="auto">
              <a:xfrm>
                <a:off x="7039149" y="5325993"/>
                <a:ext cx="957716" cy="821046"/>
              </a:xfrm>
              <a:prstGeom prst="rect">
                <a:avLst/>
              </a:prstGeom>
              <a:solidFill>
                <a:srgbClr val="FBB9B9"/>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chemeClr val="tx1"/>
                    </a:solidFill>
                    <a:latin typeface="Arial" panose="020B0604020202020204" pitchFamily="34" charset="0"/>
                    <a:cs typeface="Arial" panose="020B0604020202020204" pitchFamily="34" charset="0"/>
                  </a:rPr>
                  <a:t>Pastel Red</a:t>
                </a:r>
              </a:p>
              <a:p>
                <a:pPr>
                  <a:defRPr/>
                </a:pPr>
                <a:r>
                  <a:rPr lang="en-US" sz="600" dirty="0">
                    <a:solidFill>
                      <a:schemeClr val="tx1"/>
                    </a:solidFill>
                    <a:latin typeface="Arial" panose="020B0604020202020204" pitchFamily="34" charset="0"/>
                    <a:cs typeface="Arial" panose="020B0604020202020204" pitchFamily="34" charset="0"/>
                  </a:rPr>
                  <a:t>RGB: 251, 185, 185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FBB9B9</a:t>
                </a:r>
              </a:p>
            </p:txBody>
          </p:sp>
          <p:sp>
            <p:nvSpPr>
              <p:cNvPr id="79" name="Rectangle 78"/>
              <p:cNvSpPr/>
              <p:nvPr/>
            </p:nvSpPr>
            <p:spPr bwMode="auto">
              <a:xfrm>
                <a:off x="8043449" y="5331061"/>
                <a:ext cx="957716" cy="802137"/>
              </a:xfrm>
              <a:prstGeom prst="rect">
                <a:avLst/>
              </a:prstGeom>
              <a:solidFill>
                <a:srgbClr val="FFE178"/>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Pastel Yellow</a:t>
                </a:r>
              </a:p>
              <a:p>
                <a:pPr>
                  <a:defRPr/>
                </a:pPr>
                <a:r>
                  <a:rPr lang="en-US" sz="600" dirty="0">
                    <a:solidFill>
                      <a:schemeClr val="tx1"/>
                    </a:solidFill>
                    <a:latin typeface="Arial" panose="020B0604020202020204" pitchFamily="34" charset="0"/>
                    <a:cs typeface="Arial" panose="020B0604020202020204" pitchFamily="34" charset="0"/>
                  </a:rPr>
                  <a:t>RGB: 255, 225, 120</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FFE178</a:t>
                </a:r>
              </a:p>
            </p:txBody>
          </p:sp>
          <p:sp>
            <p:nvSpPr>
              <p:cNvPr id="80" name="Rectangle 79"/>
              <p:cNvSpPr/>
              <p:nvPr/>
            </p:nvSpPr>
            <p:spPr bwMode="auto">
              <a:xfrm>
                <a:off x="9045794" y="5325993"/>
                <a:ext cx="957716" cy="802137"/>
              </a:xfrm>
              <a:prstGeom prst="rect">
                <a:avLst/>
              </a:prstGeom>
              <a:solidFill>
                <a:srgbClr val="99D1D7"/>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Pastel Teal</a:t>
                </a:r>
              </a:p>
              <a:p>
                <a:pPr>
                  <a:defRPr/>
                </a:pPr>
                <a:r>
                  <a:rPr lang="en-US" sz="600" dirty="0">
                    <a:solidFill>
                      <a:schemeClr val="tx1"/>
                    </a:solidFill>
                    <a:latin typeface="Arial" panose="020B0604020202020204" pitchFamily="34" charset="0"/>
                    <a:cs typeface="Arial" panose="020B0604020202020204" pitchFamily="34" charset="0"/>
                  </a:rPr>
                  <a:t>RGB: 153, 209, 215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99D1D7</a:t>
                </a:r>
              </a:p>
            </p:txBody>
          </p:sp>
          <p:sp>
            <p:nvSpPr>
              <p:cNvPr id="81" name="Rectangle 80"/>
              <p:cNvSpPr/>
              <p:nvPr/>
            </p:nvSpPr>
            <p:spPr bwMode="auto">
              <a:xfrm>
                <a:off x="10048139" y="5325993"/>
                <a:ext cx="957716" cy="802137"/>
              </a:xfrm>
              <a:prstGeom prst="rect">
                <a:avLst/>
              </a:prstGeom>
              <a:solidFill>
                <a:srgbClr val="A5DFB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Pastel Green</a:t>
                </a:r>
              </a:p>
              <a:p>
                <a:pPr>
                  <a:defRPr/>
                </a:pPr>
                <a:r>
                  <a:rPr lang="en-US" sz="600" dirty="0">
                    <a:solidFill>
                      <a:schemeClr val="tx1"/>
                    </a:solidFill>
                    <a:latin typeface="Arial" panose="020B0604020202020204" pitchFamily="34" charset="0"/>
                    <a:cs typeface="Arial" panose="020B0604020202020204" pitchFamily="34" charset="0"/>
                  </a:rPr>
                  <a:t>RGB: 165, 223, 191</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A5DFBF</a:t>
                </a:r>
              </a:p>
            </p:txBody>
          </p:sp>
        </p:grpSp>
      </p:grpSp>
    </p:spTree>
    <p:extLst>
      <p:ext uri="{BB962C8B-B14F-4D97-AF65-F5344CB8AC3E}">
        <p14:creationId xmlns:p14="http://schemas.microsoft.com/office/powerpoint/2010/main" val="3375192112"/>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REFERENCE ONLY: PATH Data Vis Color Palette">
    <p:spTree>
      <p:nvGrpSpPr>
        <p:cNvPr id="1" name=""/>
        <p:cNvGrpSpPr/>
        <p:nvPr/>
      </p:nvGrpSpPr>
      <p:grpSpPr>
        <a:xfrm>
          <a:off x="0" y="0"/>
          <a:ext cx="0" cy="0"/>
          <a:chOff x="0" y="0"/>
          <a:chExt cx="0" cy="0"/>
        </a:xfrm>
      </p:grpSpPr>
      <p:sp>
        <p:nvSpPr>
          <p:cNvPr id="8" name="TextBox 7"/>
          <p:cNvSpPr txBox="1">
            <a:spLocks noChangeArrowheads="1"/>
          </p:cNvSpPr>
          <p:nvPr/>
        </p:nvSpPr>
        <p:spPr bwMode="auto">
          <a:xfrm>
            <a:off x="1528763" y="972595"/>
            <a:ext cx="3290887"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1" dirty="0">
                <a:solidFill>
                  <a:srgbClr val="454E60"/>
                </a:solidFill>
                <a:latin typeface="Arial" panose="020B0604020202020204" pitchFamily="34" charset="0"/>
                <a:cs typeface="Arial" panose="020B0604020202020204" pitchFamily="34" charset="0"/>
              </a:rPr>
              <a:t>Data Visualization Colors</a:t>
            </a:r>
          </a:p>
        </p:txBody>
      </p:sp>
      <p:sp>
        <p:nvSpPr>
          <p:cNvPr id="9" name="Rectangle 8"/>
          <p:cNvSpPr/>
          <p:nvPr/>
        </p:nvSpPr>
        <p:spPr bwMode="auto">
          <a:xfrm>
            <a:off x="1523207" y="3881003"/>
            <a:ext cx="1085850" cy="756516"/>
          </a:xfrm>
          <a:prstGeom prst="rect">
            <a:avLst/>
          </a:prstGeom>
          <a:solidFill>
            <a:srgbClr val="FCDBD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Red Tint 1</a:t>
            </a:r>
          </a:p>
          <a:p>
            <a:pPr>
              <a:defRPr/>
            </a:pPr>
            <a:r>
              <a:rPr lang="en-US" sz="600" dirty="0">
                <a:solidFill>
                  <a:schemeClr val="tx1"/>
                </a:solidFill>
                <a:latin typeface="Arial" panose="020B0604020202020204" pitchFamily="34" charset="0"/>
                <a:cs typeface="Arial" panose="020B0604020202020204" pitchFamily="34" charset="0"/>
              </a:rPr>
              <a:t>RGB: 253, 220, 220</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FDDCDC</a:t>
            </a:r>
          </a:p>
        </p:txBody>
      </p:sp>
      <p:sp>
        <p:nvSpPr>
          <p:cNvPr id="10" name="Rectangle 9"/>
          <p:cNvSpPr/>
          <p:nvPr/>
        </p:nvSpPr>
        <p:spPr bwMode="auto">
          <a:xfrm>
            <a:off x="3737150" y="3881003"/>
            <a:ext cx="1085850" cy="756516"/>
          </a:xfrm>
          <a:prstGeom prst="rect">
            <a:avLst/>
          </a:prstGeom>
          <a:solidFill>
            <a:srgbClr val="FA9B96"/>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Red Tint 3</a:t>
            </a:r>
          </a:p>
          <a:p>
            <a:pPr>
              <a:defRPr/>
            </a:pPr>
            <a:r>
              <a:rPr lang="en-US" sz="600" dirty="0">
                <a:solidFill>
                  <a:schemeClr val="tx1"/>
                </a:solidFill>
                <a:latin typeface="Arial" panose="020B0604020202020204" pitchFamily="34" charset="0"/>
                <a:cs typeface="Arial" panose="020B0604020202020204" pitchFamily="34" charset="0"/>
              </a:rPr>
              <a:t>RGB: 250, 155, 150</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F99696</a:t>
            </a:r>
          </a:p>
        </p:txBody>
      </p:sp>
      <p:sp>
        <p:nvSpPr>
          <p:cNvPr id="11" name="Rectangle 10"/>
          <p:cNvSpPr/>
          <p:nvPr/>
        </p:nvSpPr>
        <p:spPr bwMode="auto">
          <a:xfrm>
            <a:off x="8133232" y="3881003"/>
            <a:ext cx="1085850" cy="756516"/>
          </a:xfrm>
          <a:prstGeom prst="rect">
            <a:avLst/>
          </a:prstGeom>
          <a:solidFill>
            <a:srgbClr val="93303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7</a:t>
            </a:r>
          </a:p>
          <a:p>
            <a:pPr>
              <a:defRPr/>
            </a:pPr>
            <a:r>
              <a:rPr lang="en-US" sz="600" dirty="0">
                <a:latin typeface="Arial" panose="020B0604020202020204" pitchFamily="34" charset="0"/>
                <a:cs typeface="Arial" panose="020B0604020202020204" pitchFamily="34" charset="0"/>
              </a:rPr>
              <a:t>RGB: 147, 48, 48</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933030</a:t>
            </a:r>
          </a:p>
        </p:txBody>
      </p:sp>
      <p:sp>
        <p:nvSpPr>
          <p:cNvPr id="12" name="Rectangle 11"/>
          <p:cNvSpPr/>
          <p:nvPr/>
        </p:nvSpPr>
        <p:spPr bwMode="auto">
          <a:xfrm>
            <a:off x="5929166" y="3881003"/>
            <a:ext cx="1085850" cy="756516"/>
          </a:xfrm>
          <a:prstGeom prst="rect">
            <a:avLst/>
          </a:prstGeom>
          <a:solidFill>
            <a:srgbClr val="F6505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5</a:t>
            </a:r>
          </a:p>
          <a:p>
            <a:pPr>
              <a:defRPr/>
            </a:pPr>
            <a:r>
              <a:rPr lang="en-US" sz="600" dirty="0">
                <a:latin typeface="Arial" panose="020B0604020202020204" pitchFamily="34" charset="0"/>
                <a:cs typeface="Arial" panose="020B0604020202020204" pitchFamily="34" charset="0"/>
              </a:rPr>
              <a:t>RGB: 246, 80, 80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F65050</a:t>
            </a:r>
          </a:p>
        </p:txBody>
      </p:sp>
      <p:sp>
        <p:nvSpPr>
          <p:cNvPr id="13" name="Rectangle 12"/>
          <p:cNvSpPr/>
          <p:nvPr/>
        </p:nvSpPr>
        <p:spPr bwMode="auto">
          <a:xfrm>
            <a:off x="9238779" y="3881003"/>
            <a:ext cx="1085850" cy="756516"/>
          </a:xfrm>
          <a:prstGeom prst="rect">
            <a:avLst/>
          </a:prstGeom>
          <a:solidFill>
            <a:srgbClr val="62202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8</a:t>
            </a:r>
          </a:p>
          <a:p>
            <a:pPr>
              <a:defRPr/>
            </a:pPr>
            <a:r>
              <a:rPr lang="en-US" sz="600" dirty="0">
                <a:latin typeface="Arial" panose="020B0604020202020204" pitchFamily="34" charset="0"/>
                <a:cs typeface="Arial" panose="020B0604020202020204" pitchFamily="34" charset="0"/>
              </a:rPr>
              <a:t>RGB: 98, 32, 32</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622020</a:t>
            </a:r>
          </a:p>
        </p:txBody>
      </p:sp>
      <p:sp>
        <p:nvSpPr>
          <p:cNvPr id="14" name="Rectangle 13"/>
          <p:cNvSpPr/>
          <p:nvPr/>
        </p:nvSpPr>
        <p:spPr bwMode="auto">
          <a:xfrm>
            <a:off x="4833158" y="3881003"/>
            <a:ext cx="1085850" cy="756516"/>
          </a:xfrm>
          <a:prstGeom prst="rect">
            <a:avLst/>
          </a:prstGeom>
          <a:solidFill>
            <a:srgbClr val="F7727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4</a:t>
            </a:r>
          </a:p>
          <a:p>
            <a:pPr>
              <a:defRPr/>
            </a:pPr>
            <a:r>
              <a:rPr lang="en-US" sz="600" dirty="0">
                <a:latin typeface="Arial" panose="020B0604020202020204" pitchFamily="34" charset="0"/>
                <a:cs typeface="Arial" panose="020B0604020202020204" pitchFamily="34" charset="0"/>
              </a:rPr>
              <a:t>RGB: 247, 114, 114</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F77272</a:t>
            </a:r>
          </a:p>
        </p:txBody>
      </p:sp>
      <p:sp>
        <p:nvSpPr>
          <p:cNvPr id="15" name="Rectangle 14"/>
          <p:cNvSpPr/>
          <p:nvPr/>
        </p:nvSpPr>
        <p:spPr bwMode="auto">
          <a:xfrm>
            <a:off x="2625240" y="3881003"/>
            <a:ext cx="1085850" cy="756516"/>
          </a:xfrm>
          <a:prstGeom prst="rect">
            <a:avLst/>
          </a:prstGeom>
          <a:solidFill>
            <a:srgbClr val="FBBAB9"/>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Red Tint 2</a:t>
            </a:r>
          </a:p>
          <a:p>
            <a:pPr>
              <a:defRPr/>
            </a:pPr>
            <a:r>
              <a:rPr lang="en-US" sz="600" dirty="0">
                <a:solidFill>
                  <a:schemeClr val="tx1"/>
                </a:solidFill>
                <a:latin typeface="Arial" panose="020B0604020202020204" pitchFamily="34" charset="0"/>
                <a:cs typeface="Arial" panose="020B0604020202020204" pitchFamily="34" charset="0"/>
              </a:rPr>
              <a:t>RGB: 251, 185, 185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FBB9B9</a:t>
            </a:r>
          </a:p>
        </p:txBody>
      </p:sp>
      <p:sp>
        <p:nvSpPr>
          <p:cNvPr id="16" name="Rectangle 15"/>
          <p:cNvSpPr/>
          <p:nvPr/>
        </p:nvSpPr>
        <p:spPr bwMode="auto">
          <a:xfrm>
            <a:off x="7031199" y="3881003"/>
            <a:ext cx="1085850" cy="756516"/>
          </a:xfrm>
          <a:prstGeom prst="rect">
            <a:avLst/>
          </a:prstGeom>
          <a:solidFill>
            <a:srgbClr val="C4403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6</a:t>
            </a:r>
          </a:p>
          <a:p>
            <a:pPr>
              <a:defRPr/>
            </a:pPr>
            <a:r>
              <a:rPr lang="en-US" sz="600" dirty="0">
                <a:latin typeface="Arial" panose="020B0604020202020204" pitchFamily="34" charset="0"/>
                <a:cs typeface="Arial" panose="020B0604020202020204" pitchFamily="34" charset="0"/>
              </a:rPr>
              <a:t>RGB: 196, 64, 64</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C44040  </a:t>
            </a:r>
          </a:p>
        </p:txBody>
      </p:sp>
      <p:sp>
        <p:nvSpPr>
          <p:cNvPr id="17" name="Rectangle 16"/>
          <p:cNvSpPr/>
          <p:nvPr/>
        </p:nvSpPr>
        <p:spPr bwMode="auto">
          <a:xfrm>
            <a:off x="1523207" y="2925117"/>
            <a:ext cx="1085850" cy="756516"/>
          </a:xfrm>
          <a:prstGeom prst="rect">
            <a:avLst/>
          </a:prstGeom>
          <a:solidFill>
            <a:srgbClr val="D7EDE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Teal Tint 1</a:t>
            </a:r>
          </a:p>
          <a:p>
            <a:pPr>
              <a:defRPr/>
            </a:pPr>
            <a:r>
              <a:rPr lang="en-US" sz="600" dirty="0">
                <a:solidFill>
                  <a:schemeClr val="tx1"/>
                </a:solidFill>
                <a:latin typeface="Arial" panose="020B0604020202020204" pitchFamily="34" charset="0"/>
                <a:cs typeface="Arial" panose="020B0604020202020204" pitchFamily="34" charset="0"/>
              </a:rPr>
              <a:t>RGB: 215, 237, 239</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D7EDEF</a:t>
            </a:r>
          </a:p>
        </p:txBody>
      </p:sp>
      <p:sp>
        <p:nvSpPr>
          <p:cNvPr id="18" name="Rectangle 17"/>
          <p:cNvSpPr/>
          <p:nvPr/>
        </p:nvSpPr>
        <p:spPr bwMode="auto">
          <a:xfrm>
            <a:off x="3737150" y="2925117"/>
            <a:ext cx="1085850" cy="756516"/>
          </a:xfrm>
          <a:prstGeom prst="rect">
            <a:avLst/>
          </a:prstGeom>
          <a:solidFill>
            <a:srgbClr val="66BAC3"/>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Teal Tint 3</a:t>
            </a:r>
          </a:p>
          <a:p>
            <a:pPr>
              <a:defRPr/>
            </a:pPr>
            <a:r>
              <a:rPr lang="en-US" sz="600" dirty="0">
                <a:solidFill>
                  <a:schemeClr val="tx1"/>
                </a:solidFill>
                <a:latin typeface="Arial" panose="020B0604020202020204" pitchFamily="34" charset="0"/>
                <a:cs typeface="Arial" panose="020B0604020202020204" pitchFamily="34" charset="0"/>
              </a:rPr>
              <a:t>RGB: 102, 186, 195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66BAC3</a:t>
            </a:r>
          </a:p>
        </p:txBody>
      </p:sp>
      <p:sp>
        <p:nvSpPr>
          <p:cNvPr id="19" name="Rectangle 18"/>
          <p:cNvSpPr/>
          <p:nvPr/>
        </p:nvSpPr>
        <p:spPr bwMode="auto">
          <a:xfrm>
            <a:off x="8134820" y="2922853"/>
            <a:ext cx="1085850" cy="758778"/>
          </a:xfrm>
          <a:prstGeom prst="rect">
            <a:avLst/>
          </a:prstGeom>
          <a:solidFill>
            <a:srgbClr val="005A66"/>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7</a:t>
            </a:r>
          </a:p>
          <a:p>
            <a:pPr>
              <a:defRPr/>
            </a:pPr>
            <a:r>
              <a:rPr lang="en-US" sz="600" dirty="0">
                <a:latin typeface="Arial" panose="020B0604020202020204" pitchFamily="34" charset="0"/>
                <a:cs typeface="Arial" panose="020B0604020202020204" pitchFamily="34" charset="0"/>
              </a:rPr>
              <a:t>RGB: 0, 90, 102</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005A66</a:t>
            </a:r>
          </a:p>
        </p:txBody>
      </p:sp>
      <p:sp>
        <p:nvSpPr>
          <p:cNvPr id="20" name="Rectangle 19"/>
          <p:cNvSpPr/>
          <p:nvPr/>
        </p:nvSpPr>
        <p:spPr bwMode="auto">
          <a:xfrm>
            <a:off x="5929166" y="2925117"/>
            <a:ext cx="1085850" cy="756516"/>
          </a:xfrm>
          <a:prstGeom prst="rect">
            <a:avLst/>
          </a:prstGeom>
          <a:solidFill>
            <a:srgbClr val="008C9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5</a:t>
            </a:r>
          </a:p>
          <a:p>
            <a:pPr>
              <a:defRPr/>
            </a:pPr>
            <a:r>
              <a:rPr lang="en-US" sz="600" dirty="0">
                <a:latin typeface="Arial" panose="020B0604020202020204" pitchFamily="34" charset="0"/>
                <a:cs typeface="Arial" panose="020B0604020202020204" pitchFamily="34" charset="0"/>
              </a:rPr>
              <a:t>RGB: 0, 140, 155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008C9B</a:t>
            </a:r>
          </a:p>
        </p:txBody>
      </p:sp>
      <p:sp>
        <p:nvSpPr>
          <p:cNvPr id="21" name="Rectangle 20"/>
          <p:cNvSpPr/>
          <p:nvPr/>
        </p:nvSpPr>
        <p:spPr bwMode="auto">
          <a:xfrm>
            <a:off x="9238779" y="2925117"/>
            <a:ext cx="1085850" cy="756516"/>
          </a:xfrm>
          <a:prstGeom prst="rect">
            <a:avLst/>
          </a:prstGeom>
          <a:solidFill>
            <a:srgbClr val="003A46"/>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8</a:t>
            </a:r>
          </a:p>
          <a:p>
            <a:pPr>
              <a:defRPr/>
            </a:pPr>
            <a:r>
              <a:rPr lang="en-US" sz="600" dirty="0">
                <a:latin typeface="Arial" panose="020B0604020202020204" pitchFamily="34" charset="0"/>
                <a:cs typeface="Arial" panose="020B0604020202020204" pitchFamily="34" charset="0"/>
              </a:rPr>
              <a:t>RGB: 0, 58, 70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003A46</a:t>
            </a:r>
          </a:p>
        </p:txBody>
      </p:sp>
      <p:sp>
        <p:nvSpPr>
          <p:cNvPr id="22" name="Rectangle 21"/>
          <p:cNvSpPr/>
          <p:nvPr/>
        </p:nvSpPr>
        <p:spPr bwMode="auto">
          <a:xfrm>
            <a:off x="4833158" y="2925117"/>
            <a:ext cx="1085850" cy="756516"/>
          </a:xfrm>
          <a:prstGeom prst="rect">
            <a:avLst/>
          </a:prstGeom>
          <a:solidFill>
            <a:srgbClr val="32A3A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4</a:t>
            </a:r>
          </a:p>
          <a:p>
            <a:pPr>
              <a:defRPr/>
            </a:pPr>
            <a:r>
              <a:rPr lang="en-US" sz="600" dirty="0">
                <a:latin typeface="Arial" panose="020B0604020202020204" pitchFamily="34" charset="0"/>
                <a:cs typeface="Arial" panose="020B0604020202020204" pitchFamily="34" charset="0"/>
              </a:rPr>
              <a:t>RGB: 50, 163, 175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32A3AF</a:t>
            </a:r>
          </a:p>
        </p:txBody>
      </p:sp>
      <p:sp>
        <p:nvSpPr>
          <p:cNvPr id="23" name="Rectangle 22"/>
          <p:cNvSpPr/>
          <p:nvPr/>
        </p:nvSpPr>
        <p:spPr bwMode="auto">
          <a:xfrm>
            <a:off x="2625240" y="2925117"/>
            <a:ext cx="1085850" cy="756516"/>
          </a:xfrm>
          <a:prstGeom prst="rect">
            <a:avLst/>
          </a:prstGeom>
          <a:solidFill>
            <a:srgbClr val="B2DCE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Teal Tint 2</a:t>
            </a:r>
          </a:p>
          <a:p>
            <a:pPr>
              <a:defRPr/>
            </a:pPr>
            <a:r>
              <a:rPr lang="en-US" sz="600" dirty="0">
                <a:solidFill>
                  <a:schemeClr val="tx1"/>
                </a:solidFill>
                <a:latin typeface="Arial" panose="020B0604020202020204" pitchFamily="34" charset="0"/>
                <a:cs typeface="Arial" panose="020B0604020202020204" pitchFamily="34" charset="0"/>
              </a:rPr>
              <a:t>RGB: 178, 220, 225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B2DCE1</a:t>
            </a:r>
          </a:p>
        </p:txBody>
      </p:sp>
      <p:sp>
        <p:nvSpPr>
          <p:cNvPr id="24" name="Rectangle 23"/>
          <p:cNvSpPr/>
          <p:nvPr/>
        </p:nvSpPr>
        <p:spPr bwMode="auto">
          <a:xfrm>
            <a:off x="7031199" y="2925117"/>
            <a:ext cx="1085850" cy="756516"/>
          </a:xfrm>
          <a:prstGeom prst="rect">
            <a:avLst/>
          </a:prstGeom>
          <a:solidFill>
            <a:srgbClr val="00707C"/>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6</a:t>
            </a:r>
          </a:p>
          <a:p>
            <a:pPr>
              <a:defRPr/>
            </a:pPr>
            <a:r>
              <a:rPr lang="en-US" sz="600" dirty="0">
                <a:latin typeface="Arial" panose="020B0604020202020204" pitchFamily="34" charset="0"/>
                <a:cs typeface="Arial" panose="020B0604020202020204" pitchFamily="34" charset="0"/>
              </a:rPr>
              <a:t>RGB: 0, 112, 124</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00707C</a:t>
            </a:r>
          </a:p>
        </p:txBody>
      </p:sp>
      <p:sp>
        <p:nvSpPr>
          <p:cNvPr id="25" name="Rectangle 24"/>
          <p:cNvSpPr/>
          <p:nvPr/>
        </p:nvSpPr>
        <p:spPr bwMode="auto">
          <a:xfrm>
            <a:off x="1523207" y="1244069"/>
            <a:ext cx="1085850" cy="756516"/>
          </a:xfrm>
          <a:prstGeom prst="rect">
            <a:avLst/>
          </a:prstGeom>
          <a:solidFill>
            <a:srgbClr val="DDDCF5"/>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Purple Tint 1</a:t>
            </a:r>
          </a:p>
          <a:p>
            <a:pPr>
              <a:defRPr/>
            </a:pPr>
            <a:r>
              <a:rPr lang="en-US" sz="600" dirty="0">
                <a:solidFill>
                  <a:schemeClr val="tx1"/>
                </a:solidFill>
                <a:latin typeface="Arial" panose="020B0604020202020204" pitchFamily="34" charset="0"/>
                <a:cs typeface="Arial" panose="020B0604020202020204" pitchFamily="34" charset="0"/>
              </a:rPr>
              <a:t>RGB: 220, 220, 245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DDDCF5</a:t>
            </a:r>
          </a:p>
        </p:txBody>
      </p:sp>
      <p:sp>
        <p:nvSpPr>
          <p:cNvPr id="26" name="Rectangle 25"/>
          <p:cNvSpPr/>
          <p:nvPr/>
        </p:nvSpPr>
        <p:spPr bwMode="auto">
          <a:xfrm>
            <a:off x="3737150" y="1244069"/>
            <a:ext cx="1085850" cy="756516"/>
          </a:xfrm>
          <a:prstGeom prst="rect">
            <a:avLst/>
          </a:prstGeom>
          <a:solidFill>
            <a:srgbClr val="9697E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b="1" dirty="0">
                <a:solidFill>
                  <a:srgbClr val="00383D"/>
                </a:solidFill>
                <a:latin typeface="Arial" panose="020B0604020202020204" pitchFamily="34" charset="0"/>
                <a:cs typeface="Arial" panose="020B0604020202020204" pitchFamily="34" charset="0"/>
              </a:rPr>
              <a:t>Data Vis Purple Tint </a:t>
            </a:r>
            <a:r>
              <a:rPr lang="en-US" sz="600" dirty="0">
                <a:solidFill>
                  <a:schemeClr val="tx1"/>
                </a:solidFill>
                <a:latin typeface="Arial" panose="020B0604020202020204" pitchFamily="34" charset="0"/>
                <a:cs typeface="Arial" panose="020B0604020202020204" pitchFamily="34" charset="0"/>
              </a:rPr>
              <a:t>3</a:t>
            </a:r>
          </a:p>
          <a:p>
            <a:pPr>
              <a:defRPr/>
            </a:pPr>
            <a:r>
              <a:rPr lang="en-US" sz="600" dirty="0">
                <a:solidFill>
                  <a:schemeClr val="tx1"/>
                </a:solidFill>
                <a:latin typeface="Arial" panose="020B0604020202020204" pitchFamily="34" charset="0"/>
                <a:cs typeface="Arial" panose="020B0604020202020204" pitchFamily="34" charset="0"/>
              </a:rPr>
              <a:t>RGB: 150, 150, 225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9697E2</a:t>
            </a:r>
          </a:p>
        </p:txBody>
      </p:sp>
      <p:sp>
        <p:nvSpPr>
          <p:cNvPr id="27" name="Rectangle 26"/>
          <p:cNvSpPr/>
          <p:nvPr/>
        </p:nvSpPr>
        <p:spPr bwMode="auto">
          <a:xfrm>
            <a:off x="8133232" y="1244069"/>
            <a:ext cx="1085850" cy="756516"/>
          </a:xfrm>
          <a:prstGeom prst="rect">
            <a:avLst/>
          </a:prstGeom>
          <a:solidFill>
            <a:srgbClr val="2F2F7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7</a:t>
            </a:r>
          </a:p>
          <a:p>
            <a:pPr>
              <a:defRPr/>
            </a:pPr>
            <a:r>
              <a:rPr lang="en-US" sz="600" dirty="0">
                <a:latin typeface="Arial" panose="020B0604020202020204" pitchFamily="34" charset="0"/>
                <a:cs typeface="Arial" panose="020B0604020202020204" pitchFamily="34" charset="0"/>
              </a:rPr>
              <a:t>RGB: 48, 48, 123</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2F2F7B</a:t>
            </a:r>
          </a:p>
        </p:txBody>
      </p:sp>
      <p:sp>
        <p:nvSpPr>
          <p:cNvPr id="28" name="Rectangle 27"/>
          <p:cNvSpPr/>
          <p:nvPr/>
        </p:nvSpPr>
        <p:spPr bwMode="auto">
          <a:xfrm>
            <a:off x="5929166" y="1244069"/>
            <a:ext cx="1085850" cy="7565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5</a:t>
            </a:r>
          </a:p>
          <a:p>
            <a:pPr>
              <a:defRPr/>
            </a:pPr>
            <a:r>
              <a:rPr lang="en-US" sz="600" dirty="0">
                <a:latin typeface="Arial" panose="020B0604020202020204" pitchFamily="34" charset="0"/>
                <a:cs typeface="Arial" panose="020B0604020202020204" pitchFamily="34" charset="0"/>
              </a:rPr>
              <a:t>RGB: 80, 80, 205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5050CD</a:t>
            </a:r>
          </a:p>
        </p:txBody>
      </p:sp>
      <p:sp>
        <p:nvSpPr>
          <p:cNvPr id="29" name="Rectangle 28"/>
          <p:cNvSpPr/>
          <p:nvPr/>
        </p:nvSpPr>
        <p:spPr bwMode="auto">
          <a:xfrm>
            <a:off x="9238779" y="1244069"/>
            <a:ext cx="1085850" cy="756516"/>
          </a:xfrm>
          <a:prstGeom prst="rect">
            <a:avLst/>
          </a:prstGeom>
          <a:solidFill>
            <a:srgbClr val="1F205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8</a:t>
            </a:r>
          </a:p>
          <a:p>
            <a:pPr>
              <a:defRPr/>
            </a:pPr>
            <a:r>
              <a:rPr lang="en-US" sz="600" dirty="0">
                <a:latin typeface="Arial" panose="020B0604020202020204" pitchFamily="34" charset="0"/>
                <a:cs typeface="Arial" panose="020B0604020202020204" pitchFamily="34" charset="0"/>
              </a:rPr>
              <a:t>RGB: 32, 32, 82</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1F2052</a:t>
            </a:r>
          </a:p>
        </p:txBody>
      </p:sp>
      <p:sp>
        <p:nvSpPr>
          <p:cNvPr id="30" name="Rectangle 29"/>
          <p:cNvSpPr/>
          <p:nvPr/>
        </p:nvSpPr>
        <p:spPr bwMode="auto">
          <a:xfrm>
            <a:off x="4833158" y="1244069"/>
            <a:ext cx="1085850" cy="756516"/>
          </a:xfrm>
          <a:prstGeom prst="rect">
            <a:avLst/>
          </a:prstGeom>
          <a:solidFill>
            <a:srgbClr val="7272D7"/>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4</a:t>
            </a:r>
          </a:p>
          <a:p>
            <a:pPr>
              <a:defRPr/>
            </a:pPr>
            <a:r>
              <a:rPr lang="en-US" sz="600" dirty="0">
                <a:latin typeface="Arial" panose="020B0604020202020204" pitchFamily="34" charset="0"/>
                <a:cs typeface="Arial" panose="020B0604020202020204" pitchFamily="34" charset="0"/>
              </a:rPr>
              <a:t>RGB: 114, 114, 215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7272D7</a:t>
            </a:r>
          </a:p>
        </p:txBody>
      </p:sp>
      <p:sp>
        <p:nvSpPr>
          <p:cNvPr id="31" name="Rectangle 30"/>
          <p:cNvSpPr/>
          <p:nvPr/>
        </p:nvSpPr>
        <p:spPr bwMode="auto">
          <a:xfrm>
            <a:off x="2625240" y="1244069"/>
            <a:ext cx="1085850" cy="756516"/>
          </a:xfrm>
          <a:prstGeom prst="rect">
            <a:avLst/>
          </a:prstGeom>
          <a:solidFill>
            <a:srgbClr val="B9B9E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Purple Tint 2</a:t>
            </a:r>
          </a:p>
          <a:p>
            <a:pPr>
              <a:defRPr/>
            </a:pPr>
            <a:r>
              <a:rPr lang="en-US" sz="600" dirty="0">
                <a:solidFill>
                  <a:schemeClr val="tx1"/>
                </a:solidFill>
                <a:latin typeface="Arial" panose="020B0604020202020204" pitchFamily="34" charset="0"/>
                <a:cs typeface="Arial" panose="020B0604020202020204" pitchFamily="34" charset="0"/>
              </a:rPr>
              <a:t>RGB: 185, 185, 225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B9B9EB</a:t>
            </a:r>
          </a:p>
        </p:txBody>
      </p:sp>
      <p:sp>
        <p:nvSpPr>
          <p:cNvPr id="32" name="Rectangle 31"/>
          <p:cNvSpPr/>
          <p:nvPr/>
        </p:nvSpPr>
        <p:spPr bwMode="auto">
          <a:xfrm>
            <a:off x="7031199" y="1244069"/>
            <a:ext cx="1085850" cy="756516"/>
          </a:xfrm>
          <a:prstGeom prst="rect">
            <a:avLst/>
          </a:prstGeom>
          <a:solidFill>
            <a:srgbClr val="4040A4"/>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6</a:t>
            </a:r>
          </a:p>
          <a:p>
            <a:pPr>
              <a:defRPr/>
            </a:pPr>
            <a:r>
              <a:rPr lang="en-US" sz="600" dirty="0">
                <a:latin typeface="Arial" panose="020B0604020202020204" pitchFamily="34" charset="0"/>
                <a:cs typeface="Arial" panose="020B0604020202020204" pitchFamily="34" charset="0"/>
              </a:rPr>
              <a:t>RGB: 64, 64, 164</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4040A4</a:t>
            </a:r>
          </a:p>
        </p:txBody>
      </p:sp>
      <p:sp>
        <p:nvSpPr>
          <p:cNvPr id="33" name="Rectangle 32"/>
          <p:cNvSpPr/>
          <p:nvPr/>
        </p:nvSpPr>
        <p:spPr bwMode="auto">
          <a:xfrm>
            <a:off x="1523207" y="2084593"/>
            <a:ext cx="1085850" cy="756516"/>
          </a:xfrm>
          <a:prstGeom prst="rect">
            <a:avLst/>
          </a:prstGeom>
          <a:solidFill>
            <a:srgbClr val="D3F0D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Green Tint 1</a:t>
            </a:r>
          </a:p>
          <a:p>
            <a:pPr>
              <a:defRPr/>
            </a:pPr>
            <a:r>
              <a:rPr lang="en-US" sz="600" dirty="0">
                <a:solidFill>
                  <a:schemeClr val="tx1"/>
                </a:solidFill>
                <a:latin typeface="Arial" panose="020B0604020202020204" pitchFamily="34" charset="0"/>
                <a:cs typeface="Arial" panose="020B0604020202020204" pitchFamily="34" charset="0"/>
              </a:rPr>
              <a:t>RGB: 210, 239, 223</a:t>
            </a:r>
          </a:p>
          <a:p>
            <a:pPr>
              <a:defRPr/>
            </a:pPr>
            <a:r>
              <a:rPr lang="en-US" sz="600" dirty="0">
                <a:solidFill>
                  <a:schemeClr val="tx1"/>
                </a:solidFill>
                <a:latin typeface="Arial" panose="020B0604020202020204" pitchFamily="34" charset="0"/>
                <a:cs typeface="Arial" panose="020B0604020202020204" pitchFamily="34" charset="0"/>
              </a:rPr>
              <a:t>HEX: D3F0DF</a:t>
            </a:r>
          </a:p>
        </p:txBody>
      </p:sp>
      <p:sp>
        <p:nvSpPr>
          <p:cNvPr id="34" name="Rectangle 33"/>
          <p:cNvSpPr/>
          <p:nvPr/>
        </p:nvSpPr>
        <p:spPr bwMode="auto">
          <a:xfrm>
            <a:off x="3737150" y="2084593"/>
            <a:ext cx="1085850" cy="756516"/>
          </a:xfrm>
          <a:prstGeom prst="rect">
            <a:avLst/>
          </a:prstGeom>
          <a:solidFill>
            <a:srgbClr val="78CF9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Green Tint 3</a:t>
            </a:r>
          </a:p>
          <a:p>
            <a:pPr>
              <a:defRPr/>
            </a:pPr>
            <a:r>
              <a:rPr lang="en-US" sz="600" dirty="0">
                <a:solidFill>
                  <a:schemeClr val="tx1"/>
                </a:solidFill>
                <a:latin typeface="Arial" panose="020B0604020202020204" pitchFamily="34" charset="0"/>
                <a:cs typeface="Arial" panose="020B0604020202020204" pitchFamily="34" charset="0"/>
              </a:rPr>
              <a:t>RGB: 120, 207, 159</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78CF9F</a:t>
            </a:r>
          </a:p>
        </p:txBody>
      </p:sp>
      <p:sp>
        <p:nvSpPr>
          <p:cNvPr id="35" name="Rectangle 34"/>
          <p:cNvSpPr/>
          <p:nvPr/>
        </p:nvSpPr>
        <p:spPr bwMode="auto">
          <a:xfrm>
            <a:off x="8133232" y="2084593"/>
            <a:ext cx="1085850" cy="756516"/>
          </a:xfrm>
          <a:prstGeom prst="rect">
            <a:avLst/>
          </a:prstGeom>
          <a:solidFill>
            <a:srgbClr val="126939"/>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a:t>
            </a:r>
            <a:r>
              <a:rPr lang="en-US" sz="600" dirty="0">
                <a:latin typeface="Arial" panose="020B0604020202020204" pitchFamily="34" charset="0"/>
                <a:cs typeface="Arial" panose="020B0604020202020204" pitchFamily="34" charset="0"/>
              </a:rPr>
              <a:t>7</a:t>
            </a:r>
          </a:p>
          <a:p>
            <a:pPr>
              <a:defRPr/>
            </a:pPr>
            <a:r>
              <a:rPr lang="en-US" sz="600" dirty="0">
                <a:latin typeface="Arial" panose="020B0604020202020204" pitchFamily="34" charset="0"/>
                <a:cs typeface="Arial" panose="020B0604020202020204" pitchFamily="34" charset="0"/>
              </a:rPr>
              <a:t>RGB: 18, 105, 57</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126939</a:t>
            </a:r>
          </a:p>
        </p:txBody>
      </p:sp>
      <p:sp>
        <p:nvSpPr>
          <p:cNvPr id="36" name="Rectangle 35"/>
          <p:cNvSpPr/>
          <p:nvPr/>
        </p:nvSpPr>
        <p:spPr bwMode="auto">
          <a:xfrm>
            <a:off x="5929166" y="2084593"/>
            <a:ext cx="1085850" cy="756516"/>
          </a:xfrm>
          <a:prstGeom prst="rect">
            <a:avLst/>
          </a:prstGeom>
          <a:solidFill>
            <a:srgbClr val="1EAF5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a:t>
            </a:r>
            <a:r>
              <a:rPr lang="en-US" sz="600" dirty="0">
                <a:latin typeface="Arial" panose="020B0604020202020204" pitchFamily="34" charset="0"/>
                <a:cs typeface="Arial" panose="020B0604020202020204" pitchFamily="34" charset="0"/>
              </a:rPr>
              <a:t>5</a:t>
            </a:r>
          </a:p>
          <a:p>
            <a:pPr>
              <a:defRPr/>
            </a:pPr>
            <a:r>
              <a:rPr lang="en-US" sz="600" dirty="0">
                <a:solidFill>
                  <a:schemeClr val="bg1"/>
                </a:solidFill>
                <a:latin typeface="Arial" panose="020B0604020202020204" pitchFamily="34" charset="0"/>
                <a:cs typeface="Arial" panose="020B0604020202020204" pitchFamily="34" charset="0"/>
              </a:rPr>
              <a:t>RGB: 30, 175, 95</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1EAF5F</a:t>
            </a:r>
          </a:p>
        </p:txBody>
      </p:sp>
      <p:sp>
        <p:nvSpPr>
          <p:cNvPr id="37" name="Rectangle 36"/>
          <p:cNvSpPr/>
          <p:nvPr/>
        </p:nvSpPr>
        <p:spPr bwMode="auto">
          <a:xfrm>
            <a:off x="9238779" y="2084593"/>
            <a:ext cx="1085850" cy="756516"/>
          </a:xfrm>
          <a:prstGeom prst="rect">
            <a:avLst/>
          </a:prstGeom>
          <a:solidFill>
            <a:srgbClr val="0B4625"/>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a:t>
            </a:r>
            <a:r>
              <a:rPr lang="en-US" sz="600" dirty="0">
                <a:latin typeface="Arial" panose="020B0604020202020204" pitchFamily="34" charset="0"/>
                <a:cs typeface="Arial" panose="020B0604020202020204" pitchFamily="34" charset="0"/>
              </a:rPr>
              <a:t>8</a:t>
            </a:r>
          </a:p>
          <a:p>
            <a:pPr>
              <a:defRPr/>
            </a:pPr>
            <a:r>
              <a:rPr lang="en-US" sz="600" dirty="0">
                <a:solidFill>
                  <a:schemeClr val="bg1"/>
                </a:solidFill>
                <a:latin typeface="Arial" panose="020B0604020202020204" pitchFamily="34" charset="0"/>
                <a:cs typeface="Arial" panose="020B0604020202020204" pitchFamily="34" charset="0"/>
              </a:rPr>
              <a:t>RGB:12, 70, 38</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0B4625</a:t>
            </a:r>
          </a:p>
        </p:txBody>
      </p:sp>
      <p:sp>
        <p:nvSpPr>
          <p:cNvPr id="38" name="Rectangle 37"/>
          <p:cNvSpPr/>
          <p:nvPr/>
        </p:nvSpPr>
        <p:spPr bwMode="auto">
          <a:xfrm>
            <a:off x="4833158" y="2084593"/>
            <a:ext cx="1085850" cy="756516"/>
          </a:xfrm>
          <a:prstGeom prst="rect">
            <a:avLst/>
          </a:prstGeom>
          <a:solidFill>
            <a:srgbClr val="4ABF7E"/>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4</a:t>
            </a:r>
          </a:p>
          <a:p>
            <a:pPr>
              <a:defRPr/>
            </a:pPr>
            <a:r>
              <a:rPr lang="en-US" sz="600" dirty="0">
                <a:solidFill>
                  <a:schemeClr val="bg1"/>
                </a:solidFill>
                <a:latin typeface="Arial" panose="020B0604020202020204" pitchFamily="34" charset="0"/>
                <a:cs typeface="Arial" panose="020B0604020202020204" pitchFamily="34" charset="0"/>
              </a:rPr>
              <a:t>RGB: 74, 191, 126</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4ABF7E</a:t>
            </a:r>
          </a:p>
        </p:txBody>
      </p:sp>
      <p:sp>
        <p:nvSpPr>
          <p:cNvPr id="39" name="Rectangle 38"/>
          <p:cNvSpPr/>
          <p:nvPr/>
        </p:nvSpPr>
        <p:spPr bwMode="auto">
          <a:xfrm>
            <a:off x="2625240" y="2084593"/>
            <a:ext cx="1085850" cy="756516"/>
          </a:xfrm>
          <a:prstGeom prst="rect">
            <a:avLst/>
          </a:prstGeom>
          <a:solidFill>
            <a:srgbClr val="A6DFB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Green Tint 2</a:t>
            </a:r>
          </a:p>
          <a:p>
            <a:pPr>
              <a:defRPr/>
            </a:pPr>
            <a:r>
              <a:rPr lang="en-US" sz="600" dirty="0">
                <a:solidFill>
                  <a:schemeClr val="tx1"/>
                </a:solidFill>
                <a:latin typeface="Arial" panose="020B0604020202020204" pitchFamily="34" charset="0"/>
                <a:cs typeface="Arial" panose="020B0604020202020204" pitchFamily="34" charset="0"/>
              </a:rPr>
              <a:t>RGB: 165, 223, 191</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A6DFBF</a:t>
            </a:r>
          </a:p>
        </p:txBody>
      </p:sp>
      <p:sp>
        <p:nvSpPr>
          <p:cNvPr id="40" name="Rectangle 39"/>
          <p:cNvSpPr/>
          <p:nvPr/>
        </p:nvSpPr>
        <p:spPr bwMode="auto">
          <a:xfrm>
            <a:off x="7031199" y="2084593"/>
            <a:ext cx="1085850" cy="756516"/>
          </a:xfrm>
          <a:prstGeom prst="rect">
            <a:avLst/>
          </a:prstGeom>
          <a:solidFill>
            <a:srgbClr val="188C4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a:t>
            </a:r>
            <a:r>
              <a:rPr lang="en-US" sz="600" dirty="0">
                <a:latin typeface="Arial" panose="020B0604020202020204" pitchFamily="34" charset="0"/>
                <a:cs typeface="Arial" panose="020B0604020202020204" pitchFamily="34" charset="0"/>
              </a:rPr>
              <a:t>6</a:t>
            </a:r>
          </a:p>
          <a:p>
            <a:pPr>
              <a:defRPr/>
            </a:pPr>
            <a:r>
              <a:rPr lang="en-US" sz="600" dirty="0">
                <a:latin typeface="Arial" panose="020B0604020202020204" pitchFamily="34" charset="0"/>
                <a:cs typeface="Arial" panose="020B0604020202020204" pitchFamily="34" charset="0"/>
              </a:rPr>
              <a:t>RGB: 24, 140, 76</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188C4B </a:t>
            </a:r>
          </a:p>
        </p:txBody>
      </p:sp>
      <p:sp>
        <p:nvSpPr>
          <p:cNvPr id="53" name="Rectangle 52"/>
          <p:cNvSpPr/>
          <p:nvPr/>
        </p:nvSpPr>
        <p:spPr bwMode="auto">
          <a:xfrm>
            <a:off x="1523207" y="4728471"/>
            <a:ext cx="1085850" cy="756516"/>
          </a:xfrm>
          <a:prstGeom prst="rect">
            <a:avLst/>
          </a:prstGeom>
          <a:solidFill>
            <a:srgbClr val="E8EAE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Gray Tint 1</a:t>
            </a:r>
          </a:p>
          <a:p>
            <a:pPr>
              <a:defRPr/>
            </a:pPr>
            <a:r>
              <a:rPr lang="en-US" sz="600" dirty="0">
                <a:solidFill>
                  <a:schemeClr val="tx1"/>
                </a:solidFill>
                <a:latin typeface="Arial" panose="020B0604020202020204" pitchFamily="34" charset="0"/>
                <a:cs typeface="Arial" panose="020B0604020202020204" pitchFamily="34" charset="0"/>
              </a:rPr>
              <a:t>RGB: 232,234,235</a:t>
            </a:r>
          </a:p>
          <a:p>
            <a:pPr>
              <a:defRPr/>
            </a:pPr>
            <a:r>
              <a:rPr lang="en-US" sz="600" dirty="0">
                <a:solidFill>
                  <a:schemeClr val="tx1"/>
                </a:solidFill>
                <a:latin typeface="Arial" panose="020B0604020202020204" pitchFamily="34" charset="0"/>
                <a:cs typeface="Arial" panose="020B0604020202020204" pitchFamily="34" charset="0"/>
              </a:rPr>
              <a:t>HEX: E8EAEB</a:t>
            </a:r>
          </a:p>
        </p:txBody>
      </p:sp>
      <p:sp>
        <p:nvSpPr>
          <p:cNvPr id="54" name="Rectangle 53"/>
          <p:cNvSpPr/>
          <p:nvPr/>
        </p:nvSpPr>
        <p:spPr bwMode="auto">
          <a:xfrm>
            <a:off x="3737150" y="4728471"/>
            <a:ext cx="1085850" cy="756516"/>
          </a:xfrm>
          <a:prstGeom prst="rect">
            <a:avLst/>
          </a:prstGeom>
          <a:solidFill>
            <a:srgbClr val="B5B8B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Gray Tint 3</a:t>
            </a:r>
          </a:p>
          <a:p>
            <a:pPr>
              <a:defRPr/>
            </a:pPr>
            <a:r>
              <a:rPr lang="en-US" sz="600" dirty="0">
                <a:solidFill>
                  <a:schemeClr val="tx1"/>
                </a:solidFill>
                <a:latin typeface="Arial" panose="020B0604020202020204" pitchFamily="34" charset="0"/>
                <a:cs typeface="Arial" panose="020B0604020202020204" pitchFamily="34" charset="0"/>
              </a:rPr>
              <a:t>RGB: 181,184,191</a:t>
            </a:r>
          </a:p>
          <a:p>
            <a:pPr>
              <a:defRPr/>
            </a:pPr>
            <a:r>
              <a:rPr lang="en-US" sz="600" dirty="0">
                <a:solidFill>
                  <a:schemeClr val="tx1"/>
                </a:solidFill>
                <a:latin typeface="Arial" panose="020B0604020202020204" pitchFamily="34" charset="0"/>
                <a:cs typeface="Arial" panose="020B0604020202020204" pitchFamily="34" charset="0"/>
              </a:rPr>
              <a:t>HEX: B5B8BF</a:t>
            </a:r>
          </a:p>
        </p:txBody>
      </p:sp>
      <p:sp>
        <p:nvSpPr>
          <p:cNvPr id="55" name="Rectangle 54"/>
          <p:cNvSpPr/>
          <p:nvPr/>
        </p:nvSpPr>
        <p:spPr bwMode="auto">
          <a:xfrm>
            <a:off x="8133232" y="4728471"/>
            <a:ext cx="1085850" cy="756516"/>
          </a:xfrm>
          <a:prstGeom prst="rect">
            <a:avLst/>
          </a:prstGeom>
          <a:solidFill>
            <a:srgbClr val="383F4C"/>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7</a:t>
            </a:r>
          </a:p>
          <a:p>
            <a:pPr>
              <a:defRPr/>
            </a:pPr>
            <a:r>
              <a:rPr lang="en-US" sz="600" dirty="0">
                <a:latin typeface="Arial" panose="020B0604020202020204" pitchFamily="34" charset="0"/>
                <a:cs typeface="Arial" panose="020B0604020202020204" pitchFamily="34" charset="0"/>
              </a:rPr>
              <a:t>RGB: 56, 63, 76</a:t>
            </a:r>
          </a:p>
          <a:p>
            <a:pPr>
              <a:defRPr/>
            </a:pPr>
            <a:r>
              <a:rPr lang="en-US" sz="600" dirty="0">
                <a:latin typeface="Arial" panose="020B0604020202020204" pitchFamily="34" charset="0"/>
                <a:cs typeface="Arial" panose="020B0604020202020204" pitchFamily="34" charset="0"/>
              </a:rPr>
              <a:t>HEX: 383F4C</a:t>
            </a:r>
          </a:p>
        </p:txBody>
      </p:sp>
      <p:sp>
        <p:nvSpPr>
          <p:cNvPr id="56" name="Rectangle 55"/>
          <p:cNvSpPr/>
          <p:nvPr/>
        </p:nvSpPr>
        <p:spPr bwMode="auto">
          <a:xfrm>
            <a:off x="5929166" y="4728471"/>
            <a:ext cx="1085850" cy="756516"/>
          </a:xfrm>
          <a:prstGeom prst="rect">
            <a:avLst/>
          </a:prstGeom>
          <a:solidFill>
            <a:srgbClr val="6A727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5</a:t>
            </a:r>
          </a:p>
          <a:p>
            <a:pPr>
              <a:defRPr/>
            </a:pPr>
            <a:r>
              <a:rPr lang="en-US" sz="600" dirty="0">
                <a:latin typeface="Arial" panose="020B0604020202020204" pitchFamily="34" charset="0"/>
                <a:cs typeface="Arial" panose="020B0604020202020204" pitchFamily="34" charset="0"/>
              </a:rPr>
              <a:t>RGB: 106,114,127</a:t>
            </a:r>
          </a:p>
          <a:p>
            <a:pPr>
              <a:defRPr/>
            </a:pPr>
            <a:r>
              <a:rPr lang="en-US" sz="600" dirty="0">
                <a:latin typeface="Arial" panose="020B0604020202020204" pitchFamily="34" charset="0"/>
                <a:cs typeface="Arial" panose="020B0604020202020204" pitchFamily="34" charset="0"/>
              </a:rPr>
              <a:t>HEX: 6B727F</a:t>
            </a:r>
          </a:p>
        </p:txBody>
      </p:sp>
      <p:sp>
        <p:nvSpPr>
          <p:cNvPr id="57" name="Rectangle 56"/>
          <p:cNvSpPr/>
          <p:nvPr/>
        </p:nvSpPr>
        <p:spPr bwMode="auto">
          <a:xfrm>
            <a:off x="9238779" y="4728471"/>
            <a:ext cx="1085850" cy="756516"/>
          </a:xfrm>
          <a:prstGeom prst="rect">
            <a:avLst/>
          </a:prstGeom>
          <a:solidFill>
            <a:srgbClr val="2A2F39"/>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8</a:t>
            </a:r>
          </a:p>
          <a:p>
            <a:pPr>
              <a:defRPr/>
            </a:pPr>
            <a:r>
              <a:rPr lang="en-US" sz="600" dirty="0">
                <a:latin typeface="Arial" panose="020B0604020202020204" pitchFamily="34" charset="0"/>
                <a:cs typeface="Arial" panose="020B0604020202020204" pitchFamily="34" charset="0"/>
              </a:rPr>
              <a:t>RGB: 42,47,57</a:t>
            </a:r>
          </a:p>
          <a:p>
            <a:pPr>
              <a:defRPr/>
            </a:pPr>
            <a:r>
              <a:rPr lang="en-US" sz="600" dirty="0">
                <a:latin typeface="Arial" panose="020B0604020202020204" pitchFamily="34" charset="0"/>
                <a:cs typeface="Arial" panose="020B0604020202020204" pitchFamily="34" charset="0"/>
              </a:rPr>
              <a:t>HEX: 2A2F39</a:t>
            </a:r>
          </a:p>
        </p:txBody>
      </p:sp>
      <p:sp>
        <p:nvSpPr>
          <p:cNvPr id="58" name="Rectangle 57"/>
          <p:cNvSpPr/>
          <p:nvPr/>
        </p:nvSpPr>
        <p:spPr bwMode="auto">
          <a:xfrm>
            <a:off x="4833158" y="4728471"/>
            <a:ext cx="1085850" cy="756516"/>
          </a:xfrm>
          <a:prstGeom prst="rect">
            <a:avLst/>
          </a:prstGeom>
          <a:solidFill>
            <a:srgbClr val="90959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4</a:t>
            </a:r>
          </a:p>
          <a:p>
            <a:pPr>
              <a:defRPr/>
            </a:pPr>
            <a:r>
              <a:rPr lang="en-US" sz="600" dirty="0">
                <a:latin typeface="Arial" panose="020B0604020202020204" pitchFamily="34" charset="0"/>
                <a:cs typeface="Arial" panose="020B0604020202020204" pitchFamily="34" charset="0"/>
              </a:rPr>
              <a:t>RGB: 144,149,159</a:t>
            </a:r>
          </a:p>
          <a:p>
            <a:pPr>
              <a:defRPr/>
            </a:pPr>
            <a:r>
              <a:rPr lang="en-US" sz="600" dirty="0">
                <a:latin typeface="Arial" panose="020B0604020202020204" pitchFamily="34" charset="0"/>
                <a:cs typeface="Arial" panose="020B0604020202020204" pitchFamily="34" charset="0"/>
              </a:rPr>
              <a:t>HEX: 90959F</a:t>
            </a:r>
          </a:p>
        </p:txBody>
      </p:sp>
      <p:sp>
        <p:nvSpPr>
          <p:cNvPr id="59" name="Rectangle 58"/>
          <p:cNvSpPr/>
          <p:nvPr/>
        </p:nvSpPr>
        <p:spPr bwMode="auto">
          <a:xfrm>
            <a:off x="2625240" y="4728471"/>
            <a:ext cx="1085850" cy="756516"/>
          </a:xfrm>
          <a:prstGeom prst="rect">
            <a:avLst/>
          </a:prstGeom>
          <a:solidFill>
            <a:srgbClr val="DADBD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Gray Tint 2</a:t>
            </a:r>
          </a:p>
          <a:p>
            <a:pPr>
              <a:defRPr/>
            </a:pPr>
            <a:r>
              <a:rPr lang="en-US" sz="600" dirty="0">
                <a:solidFill>
                  <a:schemeClr val="tx1"/>
                </a:solidFill>
                <a:latin typeface="Arial" panose="020B0604020202020204" pitchFamily="34" charset="0"/>
                <a:cs typeface="Arial" panose="020B0604020202020204" pitchFamily="34" charset="0"/>
              </a:rPr>
              <a:t>RGB: 218,219,223</a:t>
            </a:r>
          </a:p>
          <a:p>
            <a:pPr>
              <a:defRPr/>
            </a:pPr>
            <a:r>
              <a:rPr lang="en-US" sz="600" dirty="0">
                <a:solidFill>
                  <a:schemeClr val="tx1"/>
                </a:solidFill>
                <a:latin typeface="Arial" panose="020B0604020202020204" pitchFamily="34" charset="0"/>
                <a:cs typeface="Arial" panose="020B0604020202020204" pitchFamily="34" charset="0"/>
              </a:rPr>
              <a:t>HEX: DADBDF</a:t>
            </a:r>
          </a:p>
        </p:txBody>
      </p:sp>
      <p:sp>
        <p:nvSpPr>
          <p:cNvPr id="60" name="Rectangle 59"/>
          <p:cNvSpPr/>
          <p:nvPr/>
        </p:nvSpPr>
        <p:spPr bwMode="auto">
          <a:xfrm>
            <a:off x="7031199" y="4728471"/>
            <a:ext cx="1085850" cy="756516"/>
          </a:xfrm>
          <a:prstGeom prst="rect">
            <a:avLst/>
          </a:prstGeom>
          <a:solidFill>
            <a:srgbClr val="464F6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6</a:t>
            </a:r>
          </a:p>
          <a:p>
            <a:pPr>
              <a:defRPr/>
            </a:pPr>
            <a:r>
              <a:rPr lang="en-US" sz="600" dirty="0">
                <a:latin typeface="Arial" panose="020B0604020202020204" pitchFamily="34" charset="0"/>
                <a:cs typeface="Arial" panose="020B0604020202020204" pitchFamily="34" charset="0"/>
              </a:rPr>
              <a:t>RGB: 168,0,30</a:t>
            </a:r>
          </a:p>
          <a:p>
            <a:pPr>
              <a:defRPr/>
            </a:pPr>
            <a:r>
              <a:rPr lang="en-US" sz="600" dirty="0">
                <a:latin typeface="Arial" panose="020B0604020202020204" pitchFamily="34" charset="0"/>
                <a:cs typeface="Arial" panose="020B0604020202020204" pitchFamily="34" charset="0"/>
              </a:rPr>
              <a:t>HEX: 464F61 </a:t>
            </a:r>
          </a:p>
        </p:txBody>
      </p:sp>
      <p:sp>
        <p:nvSpPr>
          <p:cNvPr id="61" name="TextBox 60"/>
          <p:cNvSpPr txBox="1"/>
          <p:nvPr/>
        </p:nvSpPr>
        <p:spPr>
          <a:xfrm rot="16200000">
            <a:off x="18643" y="2357203"/>
            <a:ext cx="2437563" cy="211295"/>
          </a:xfrm>
          <a:prstGeom prst="rect">
            <a:avLst/>
          </a:prstGeom>
          <a:noFill/>
        </p:spPr>
        <p:txBody>
          <a:bodyPr wrap="square" lIns="0" tIns="0" rIns="0" bIns="0" rtlCol="0">
            <a:noAutofit/>
          </a:bodyPr>
          <a:lstStyle/>
          <a:p>
            <a:pPr algn="ctr"/>
            <a:r>
              <a:rPr lang="en-US" sz="1000" dirty="0">
                <a:solidFill>
                  <a:schemeClr val="tx2"/>
                </a:solidFill>
                <a:latin typeface="+mn-lt"/>
              </a:rPr>
              <a:t>Priority Data Vis colors</a:t>
            </a:r>
          </a:p>
        </p:txBody>
      </p:sp>
      <p:cxnSp>
        <p:nvCxnSpPr>
          <p:cNvPr id="63" name="Straight Connector 62"/>
          <p:cNvCxnSpPr/>
          <p:nvPr/>
        </p:nvCxnSpPr>
        <p:spPr>
          <a:xfrm>
            <a:off x="1343072" y="1244069"/>
            <a:ext cx="0" cy="2454372"/>
          </a:xfrm>
          <a:prstGeom prst="line">
            <a:avLst/>
          </a:prstGeom>
          <a:ln w="9525">
            <a:solidFill>
              <a:srgbClr val="454E60"/>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335621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TH: TOC, short">
    <p:spTree>
      <p:nvGrpSpPr>
        <p:cNvPr id="1" name=""/>
        <p:cNvGrpSpPr/>
        <p:nvPr/>
      </p:nvGrpSpPr>
      <p:grpSpPr>
        <a:xfrm>
          <a:off x="0" y="0"/>
          <a:ext cx="0" cy="0"/>
          <a:chOff x="0" y="0"/>
          <a:chExt cx="0" cy="0"/>
        </a:xfrm>
      </p:grpSpPr>
      <p:sp>
        <p:nvSpPr>
          <p:cNvPr id="3" name="Text Placeholder 4"/>
          <p:cNvSpPr>
            <a:spLocks noGrp="1"/>
          </p:cNvSpPr>
          <p:nvPr>
            <p:ph type="body" sz="quarter" idx="13" hasCustomPrompt="1"/>
          </p:nvPr>
        </p:nvSpPr>
        <p:spPr>
          <a:xfrm>
            <a:off x="2680138" y="4767068"/>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4" name="Text Placeholder 4"/>
          <p:cNvSpPr>
            <a:spLocks noGrp="1"/>
          </p:cNvSpPr>
          <p:nvPr>
            <p:ph type="body" sz="quarter" idx="15" hasCustomPrompt="1"/>
          </p:nvPr>
        </p:nvSpPr>
        <p:spPr>
          <a:xfrm>
            <a:off x="2680138" y="5404680"/>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5" name="Rectangle 4"/>
          <p:cNvSpPr/>
          <p:nvPr/>
        </p:nvSpPr>
        <p:spPr>
          <a:xfrm>
            <a:off x="532737" y="6257676"/>
            <a:ext cx="11131826" cy="461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p:cNvSpPr>
            <a:spLocks noGrp="1"/>
          </p:cNvSpPr>
          <p:nvPr>
            <p:ph type="body" sz="quarter" idx="20" hasCustomPrompt="1"/>
          </p:nvPr>
        </p:nvSpPr>
        <p:spPr>
          <a:xfrm>
            <a:off x="2680138" y="3486324"/>
            <a:ext cx="7034924" cy="538920"/>
          </a:xfrm>
          <a:prstGeom prst="rect">
            <a:avLst/>
          </a:prstGeom>
        </p:spPr>
        <p:txBody>
          <a:bodyPr lIns="0" tIns="0" rIns="0" bIns="0"/>
          <a:lstStyle>
            <a:lvl1pPr>
              <a:defRPr sz="3200">
                <a:solidFill>
                  <a:schemeClr val="tx1"/>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active</a:t>
            </a:r>
            <a:endParaRPr lang="en-US" sz="1400" dirty="0">
              <a:latin typeface="Arial" panose="020B0604020202020204" pitchFamily="34" charset="0"/>
              <a:cs typeface="Arial" panose="020B0604020202020204" pitchFamily="34" charset="0"/>
            </a:endParaRPr>
          </a:p>
        </p:txBody>
      </p:sp>
      <p:sp>
        <p:nvSpPr>
          <p:cNvPr id="7" name="Text Placeholder 4"/>
          <p:cNvSpPr>
            <a:spLocks noGrp="1"/>
          </p:cNvSpPr>
          <p:nvPr>
            <p:ph type="body" sz="quarter" idx="21" hasCustomPrompt="1"/>
          </p:nvPr>
        </p:nvSpPr>
        <p:spPr>
          <a:xfrm>
            <a:off x="2680138" y="4123487"/>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8" name="Text Placeholder 4"/>
          <p:cNvSpPr>
            <a:spLocks noGrp="1"/>
          </p:cNvSpPr>
          <p:nvPr>
            <p:ph type="body" sz="quarter" idx="25" hasCustomPrompt="1"/>
          </p:nvPr>
        </p:nvSpPr>
        <p:spPr>
          <a:xfrm>
            <a:off x="762000" y="3486324"/>
            <a:ext cx="633248" cy="538920"/>
          </a:xfrm>
          <a:prstGeom prst="rect">
            <a:avLst/>
          </a:prstGeom>
        </p:spPr>
        <p:txBody>
          <a:bodyPr lIns="0" tIns="0" rIns="0" bIns="0"/>
          <a:lstStyle>
            <a:lvl1pPr>
              <a:defRPr sz="3200">
                <a:solidFill>
                  <a:schemeClr val="accent1"/>
                </a:solidFill>
              </a:defRPr>
            </a:lvl1pPr>
          </a:lstStyle>
          <a:p>
            <a:pPr lvl="0"/>
            <a:r>
              <a:rPr lang="en-US" dirty="0"/>
              <a:t>1</a:t>
            </a:r>
          </a:p>
        </p:txBody>
      </p:sp>
      <p:sp>
        <p:nvSpPr>
          <p:cNvPr id="9" name="Text Placeholder 4"/>
          <p:cNvSpPr>
            <a:spLocks noGrp="1"/>
          </p:cNvSpPr>
          <p:nvPr>
            <p:ph type="body" sz="quarter" idx="26" hasCustomPrompt="1"/>
          </p:nvPr>
        </p:nvSpPr>
        <p:spPr>
          <a:xfrm>
            <a:off x="762000" y="4124644"/>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2</a:t>
            </a:r>
          </a:p>
        </p:txBody>
      </p:sp>
      <p:sp>
        <p:nvSpPr>
          <p:cNvPr id="10" name="Text Placeholder 4"/>
          <p:cNvSpPr>
            <a:spLocks noGrp="1"/>
          </p:cNvSpPr>
          <p:nvPr>
            <p:ph type="body" sz="quarter" idx="27" hasCustomPrompt="1"/>
          </p:nvPr>
        </p:nvSpPr>
        <p:spPr>
          <a:xfrm>
            <a:off x="762000" y="4767068"/>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3</a:t>
            </a:r>
          </a:p>
        </p:txBody>
      </p:sp>
      <p:sp>
        <p:nvSpPr>
          <p:cNvPr id="11" name="Text Placeholder 4"/>
          <p:cNvSpPr>
            <a:spLocks noGrp="1"/>
          </p:cNvSpPr>
          <p:nvPr>
            <p:ph type="body" sz="quarter" idx="28" hasCustomPrompt="1"/>
          </p:nvPr>
        </p:nvSpPr>
        <p:spPr>
          <a:xfrm>
            <a:off x="762000" y="5404680"/>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4</a:t>
            </a:r>
          </a:p>
        </p:txBody>
      </p:sp>
    </p:spTree>
    <p:extLst>
      <p:ext uri="{BB962C8B-B14F-4D97-AF65-F5344CB8AC3E}">
        <p14:creationId xmlns:p14="http://schemas.microsoft.com/office/powerpoint/2010/main" val="115743591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TH: TOC, lon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762000" y="931587"/>
            <a:ext cx="633248" cy="538920"/>
          </a:xfrm>
          <a:prstGeom prst="rect">
            <a:avLst/>
          </a:prstGeom>
        </p:spPr>
        <p:txBody>
          <a:bodyPr lIns="0" tIns="0" rIns="0" bIns="0"/>
          <a:lstStyle>
            <a:lvl1pPr>
              <a:defRPr sz="3200">
                <a:solidFill>
                  <a:schemeClr val="accent1"/>
                </a:solidFill>
              </a:defRPr>
            </a:lvl1pPr>
          </a:lstStyle>
          <a:p>
            <a:pPr lvl="0"/>
            <a:r>
              <a:rPr lang="en-US" dirty="0"/>
              <a:t>1</a:t>
            </a:r>
          </a:p>
        </p:txBody>
      </p:sp>
      <p:sp>
        <p:nvSpPr>
          <p:cNvPr id="4" name="Text Placeholder 4"/>
          <p:cNvSpPr>
            <a:spLocks noGrp="1"/>
          </p:cNvSpPr>
          <p:nvPr>
            <p:ph type="body" sz="quarter" idx="11" hasCustomPrompt="1"/>
          </p:nvPr>
        </p:nvSpPr>
        <p:spPr>
          <a:xfrm>
            <a:off x="2680138" y="931587"/>
            <a:ext cx="7034924" cy="538920"/>
          </a:xfrm>
          <a:prstGeom prst="rect">
            <a:avLst/>
          </a:prstGeom>
        </p:spPr>
        <p:txBody>
          <a:bodyPr lIns="0" tIns="0" rIns="0" bIns="0"/>
          <a:lstStyle>
            <a:lvl1pPr>
              <a:defRPr sz="3200">
                <a:solidFill>
                  <a:schemeClr val="tx1"/>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active</a:t>
            </a:r>
            <a:endParaRPr lang="en-US" sz="1400"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762000" y="1569907"/>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2</a:t>
            </a:r>
          </a:p>
        </p:txBody>
      </p:sp>
      <p:sp>
        <p:nvSpPr>
          <p:cNvPr id="6" name="Text Placeholder 4"/>
          <p:cNvSpPr>
            <a:spLocks noGrp="1"/>
          </p:cNvSpPr>
          <p:nvPr>
            <p:ph type="body" sz="quarter" idx="13" hasCustomPrompt="1"/>
          </p:nvPr>
        </p:nvSpPr>
        <p:spPr>
          <a:xfrm>
            <a:off x="2680138" y="4767068"/>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7" name="Text Placeholder 4"/>
          <p:cNvSpPr>
            <a:spLocks noGrp="1"/>
          </p:cNvSpPr>
          <p:nvPr>
            <p:ph type="body" sz="quarter" idx="14" hasCustomPrompt="1"/>
          </p:nvPr>
        </p:nvSpPr>
        <p:spPr>
          <a:xfrm>
            <a:off x="762000" y="2213562"/>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3</a:t>
            </a:r>
          </a:p>
        </p:txBody>
      </p:sp>
      <p:sp>
        <p:nvSpPr>
          <p:cNvPr id="8" name="Text Placeholder 4"/>
          <p:cNvSpPr>
            <a:spLocks noGrp="1"/>
          </p:cNvSpPr>
          <p:nvPr>
            <p:ph type="body" sz="quarter" idx="15" hasCustomPrompt="1"/>
          </p:nvPr>
        </p:nvSpPr>
        <p:spPr>
          <a:xfrm>
            <a:off x="2680138" y="5404680"/>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9" name="Text Placeholder 4"/>
          <p:cNvSpPr>
            <a:spLocks noGrp="1"/>
          </p:cNvSpPr>
          <p:nvPr>
            <p:ph type="body" sz="quarter" idx="16" hasCustomPrompt="1"/>
          </p:nvPr>
        </p:nvSpPr>
        <p:spPr>
          <a:xfrm>
            <a:off x="762000" y="2849943"/>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4</a:t>
            </a:r>
          </a:p>
        </p:txBody>
      </p:sp>
      <p:sp>
        <p:nvSpPr>
          <p:cNvPr id="10" name="Rectangle 9"/>
          <p:cNvSpPr/>
          <p:nvPr/>
        </p:nvSpPr>
        <p:spPr>
          <a:xfrm>
            <a:off x="532737" y="6257676"/>
            <a:ext cx="11131826" cy="461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4"/>
          <p:cNvSpPr>
            <a:spLocks noGrp="1"/>
          </p:cNvSpPr>
          <p:nvPr>
            <p:ph type="body" sz="quarter" idx="20" hasCustomPrompt="1"/>
          </p:nvPr>
        </p:nvSpPr>
        <p:spPr>
          <a:xfrm>
            <a:off x="2680138" y="3486324"/>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2" name="Text Placeholder 4"/>
          <p:cNvSpPr>
            <a:spLocks noGrp="1"/>
          </p:cNvSpPr>
          <p:nvPr>
            <p:ph type="body" sz="quarter" idx="21" hasCustomPrompt="1"/>
          </p:nvPr>
        </p:nvSpPr>
        <p:spPr>
          <a:xfrm>
            <a:off x="2680138" y="4123487"/>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3" name="Text Placeholder 4"/>
          <p:cNvSpPr>
            <a:spLocks noGrp="1"/>
          </p:cNvSpPr>
          <p:nvPr>
            <p:ph type="body" sz="quarter" idx="22" hasCustomPrompt="1"/>
          </p:nvPr>
        </p:nvSpPr>
        <p:spPr>
          <a:xfrm>
            <a:off x="2680138" y="2849943"/>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4" name="Text Placeholder 4"/>
          <p:cNvSpPr>
            <a:spLocks noGrp="1"/>
          </p:cNvSpPr>
          <p:nvPr>
            <p:ph type="body" sz="quarter" idx="23" hasCustomPrompt="1"/>
          </p:nvPr>
        </p:nvSpPr>
        <p:spPr>
          <a:xfrm>
            <a:off x="2680138" y="1569907"/>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5" name="Text Placeholder 4"/>
          <p:cNvSpPr>
            <a:spLocks noGrp="1"/>
          </p:cNvSpPr>
          <p:nvPr>
            <p:ph type="body" sz="quarter" idx="24" hasCustomPrompt="1"/>
          </p:nvPr>
        </p:nvSpPr>
        <p:spPr>
          <a:xfrm>
            <a:off x="2680138" y="2213562"/>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6" name="Text Placeholder 4"/>
          <p:cNvSpPr>
            <a:spLocks noGrp="1"/>
          </p:cNvSpPr>
          <p:nvPr>
            <p:ph type="body" sz="quarter" idx="25" hasCustomPrompt="1"/>
          </p:nvPr>
        </p:nvSpPr>
        <p:spPr>
          <a:xfrm>
            <a:off x="762000" y="3486324"/>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5</a:t>
            </a:r>
          </a:p>
        </p:txBody>
      </p:sp>
      <p:sp>
        <p:nvSpPr>
          <p:cNvPr id="17" name="Text Placeholder 4"/>
          <p:cNvSpPr>
            <a:spLocks noGrp="1"/>
          </p:cNvSpPr>
          <p:nvPr>
            <p:ph type="body" sz="quarter" idx="26" hasCustomPrompt="1"/>
          </p:nvPr>
        </p:nvSpPr>
        <p:spPr>
          <a:xfrm>
            <a:off x="762000" y="4124644"/>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6</a:t>
            </a:r>
          </a:p>
        </p:txBody>
      </p:sp>
      <p:sp>
        <p:nvSpPr>
          <p:cNvPr id="18" name="Text Placeholder 4"/>
          <p:cNvSpPr>
            <a:spLocks noGrp="1"/>
          </p:cNvSpPr>
          <p:nvPr>
            <p:ph type="body" sz="quarter" idx="27" hasCustomPrompt="1"/>
          </p:nvPr>
        </p:nvSpPr>
        <p:spPr>
          <a:xfrm>
            <a:off x="762000" y="4767068"/>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7</a:t>
            </a:r>
          </a:p>
        </p:txBody>
      </p:sp>
      <p:sp>
        <p:nvSpPr>
          <p:cNvPr id="19" name="Text Placeholder 4"/>
          <p:cNvSpPr>
            <a:spLocks noGrp="1"/>
          </p:cNvSpPr>
          <p:nvPr>
            <p:ph type="body" sz="quarter" idx="28" hasCustomPrompt="1"/>
          </p:nvPr>
        </p:nvSpPr>
        <p:spPr>
          <a:xfrm>
            <a:off x="762000" y="5404680"/>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8</a:t>
            </a:r>
          </a:p>
        </p:txBody>
      </p:sp>
    </p:spTree>
    <p:extLst>
      <p:ext uri="{BB962C8B-B14F-4D97-AF65-F5344CB8AC3E}">
        <p14:creationId xmlns:p14="http://schemas.microsoft.com/office/powerpoint/2010/main" val="147199557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TH: Red Section Brea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p>
        </p:txBody>
      </p:sp>
      <p:sp>
        <p:nvSpPr>
          <p:cNvPr id="7" name="Text Placeholder 10"/>
          <p:cNvSpPr>
            <a:spLocks noGrp="1"/>
          </p:cNvSpPr>
          <p:nvPr>
            <p:ph type="body" sz="quarter" idx="13" hasCustomPrompt="1"/>
          </p:nvPr>
        </p:nvSpPr>
        <p:spPr>
          <a:xfrm>
            <a:off x="762000" y="838200"/>
            <a:ext cx="8829545" cy="2819400"/>
          </a:xfrm>
          <a:prstGeom prst="rect">
            <a:avLst/>
          </a:prstGeom>
        </p:spPr>
        <p:txBody>
          <a:bodyPr lIns="0" tIns="0" rIns="0" bIns="0" anchor="t" anchorCtr="0"/>
          <a:lstStyle>
            <a:lvl1pPr algn="l">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Section title – Arial 48 pt. white. Text goes here.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22392"/>
            <a:ext cx="12192000" cy="850286"/>
          </a:xfrm>
          <a:prstGeom prst="rect">
            <a:avLst/>
          </a:prstGeom>
        </p:spPr>
      </p:pic>
    </p:spTree>
    <p:extLst>
      <p:ext uri="{BB962C8B-B14F-4D97-AF65-F5344CB8AC3E}">
        <p14:creationId xmlns:p14="http://schemas.microsoft.com/office/powerpoint/2010/main" val="2169170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TH: Purple Section Brea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22392"/>
            <a:ext cx="12191999" cy="850286"/>
          </a:xfrm>
          <a:prstGeom prst="rect">
            <a:avLst/>
          </a:prstGeom>
        </p:spPr>
      </p:pic>
      <p:sp>
        <p:nvSpPr>
          <p:cNvPr id="7" name="Text Placeholder 10"/>
          <p:cNvSpPr>
            <a:spLocks noGrp="1"/>
          </p:cNvSpPr>
          <p:nvPr>
            <p:ph type="body" sz="quarter" idx="13" hasCustomPrompt="1"/>
          </p:nvPr>
        </p:nvSpPr>
        <p:spPr>
          <a:xfrm>
            <a:off x="762000" y="838200"/>
            <a:ext cx="8829545" cy="2819400"/>
          </a:xfrm>
          <a:prstGeom prst="rect">
            <a:avLst/>
          </a:prstGeom>
        </p:spPr>
        <p:txBody>
          <a:bodyPr lIns="0" tIns="0" rIns="0" bIns="0" anchor="t" anchorCtr="0"/>
          <a:lstStyle>
            <a:lvl1pPr algn="l">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Section title – Arial 48 pt. white. Text goes here.</a:t>
            </a:r>
          </a:p>
        </p:txBody>
      </p:sp>
    </p:spTree>
    <p:extLst>
      <p:ext uri="{BB962C8B-B14F-4D97-AF65-F5344CB8AC3E}">
        <p14:creationId xmlns:p14="http://schemas.microsoft.com/office/powerpoint/2010/main" val="1396010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53"/>
          <a:stretch>
            <a:fillRect/>
          </a:stretch>
        </p:blipFill>
        <p:spPr>
          <a:xfrm>
            <a:off x="10786526" y="6286500"/>
            <a:ext cx="685309" cy="294957"/>
          </a:xfrm>
          <a:prstGeom prst="rect">
            <a:avLst/>
          </a:prstGeom>
        </p:spPr>
      </p:pic>
      <p:sp>
        <p:nvSpPr>
          <p:cNvPr id="4" name="Title Placeholder 3"/>
          <p:cNvSpPr>
            <a:spLocks noGrp="1"/>
          </p:cNvSpPr>
          <p:nvPr>
            <p:ph type="title"/>
          </p:nvPr>
        </p:nvSpPr>
        <p:spPr>
          <a:xfrm>
            <a:off x="762000" y="838199"/>
            <a:ext cx="10591800" cy="1042416"/>
          </a:xfrm>
          <a:prstGeom prst="rect">
            <a:avLst/>
          </a:prstGeom>
        </p:spPr>
        <p:txBody>
          <a:bodyPr vert="horz" lIns="0" tIns="0" rIns="0" bIns="0" rtlCol="0" anchor="ctr">
            <a:normAutofit/>
          </a:bodyPr>
          <a:lstStyle/>
          <a:p>
            <a:pPr marL="0" marR="0" lvl="0" indent="0" algn="l" defTabSz="609585" rtl="0" eaLnBrk="1" fontAlgn="base" latinLnBrk="0" hangingPunct="1">
              <a:lnSpc>
                <a:spcPts val="4000"/>
              </a:lnSpc>
              <a:spcBef>
                <a:spcPct val="20000"/>
              </a:spcBef>
              <a:spcAft>
                <a:spcPts val="180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65050"/>
                </a:solidFill>
                <a:effectLst/>
                <a:uLnTx/>
                <a:uFillTx/>
                <a:latin typeface="Arial" panose="020B0604020202020204" pitchFamily="34" charset="0"/>
                <a:cs typeface="Arial" panose="020B0604020202020204" pitchFamily="34" charset="0"/>
              </a:rPr>
              <a:t>H1 – Arial 32 pt. red: Either across two columns or one column. The header can fit on two lines if needed</a:t>
            </a:r>
          </a:p>
        </p:txBody>
      </p:sp>
      <p:sp>
        <p:nvSpPr>
          <p:cNvPr id="5" name="Text Placeholder 4"/>
          <p:cNvSpPr>
            <a:spLocks noGrp="1"/>
          </p:cNvSpPr>
          <p:nvPr>
            <p:ph type="body" idx="1"/>
          </p:nvPr>
        </p:nvSpPr>
        <p:spPr>
          <a:xfrm>
            <a:off x="762000" y="2019299"/>
            <a:ext cx="10591800" cy="4157663"/>
          </a:xfrm>
          <a:prstGeom prst="rect">
            <a:avLst/>
          </a:prstGeom>
        </p:spPr>
        <p:txBody>
          <a:bodyPr vert="horz" lIns="0" tIns="0" rIns="0" bIns="0" rtlCol="0">
            <a:normAutofit/>
          </a:bodyPr>
          <a:lstStyle/>
          <a:p>
            <a:pPr lvl="0"/>
            <a:r>
              <a:rPr lang="en-US" dirty="0"/>
              <a:t>Body text – Arial 16 pt., black, 18 pt. paragraph spacing after </a:t>
            </a:r>
          </a:p>
          <a:p>
            <a:pPr lvl="1"/>
            <a:r>
              <a:rPr lang="en-US" dirty="0"/>
              <a:t>Bullets – Arial 16 pt., black, 6 pt. paragraph spacing after. Last bullet - 18 pt. paragraph spacing after </a:t>
            </a:r>
          </a:p>
          <a:p>
            <a:pPr lvl="2"/>
            <a:r>
              <a:rPr lang="en-US" dirty="0"/>
              <a:t>Third level</a:t>
            </a:r>
          </a:p>
          <a:p>
            <a:pPr lvl="3"/>
            <a:r>
              <a:rPr lang="en-US" dirty="0"/>
              <a:t>Fourth level</a:t>
            </a:r>
          </a:p>
          <a:p>
            <a:pPr lvl="4"/>
            <a:r>
              <a:rPr lang="en-US" dirty="0"/>
              <a:t>Fifth level</a:t>
            </a:r>
          </a:p>
        </p:txBody>
      </p:sp>
      <p:sp>
        <p:nvSpPr>
          <p:cNvPr id="8" name="Footer Placeholder 5"/>
          <p:cNvSpPr>
            <a:spLocks noGrp="1"/>
          </p:cNvSpPr>
          <p:nvPr>
            <p:ph type="ftr" sz="quarter" idx="3"/>
          </p:nvPr>
        </p:nvSpPr>
        <p:spPr>
          <a:xfrm>
            <a:off x="943149" y="6460651"/>
            <a:ext cx="4114800" cy="165100"/>
          </a:xfrm>
          <a:prstGeom prst="rect">
            <a:avLst/>
          </a:prstGeom>
        </p:spPr>
        <p:txBody>
          <a:bodyPr vert="horz" lIns="91440" tIns="45720" rIns="91440" bIns="45720" rtlCol="0" anchor="ctr"/>
          <a:lstStyle>
            <a:lvl1pPr algn="l">
              <a:defRPr sz="700">
                <a:solidFill>
                  <a:schemeClr val="tx2"/>
                </a:solidFill>
                <a:latin typeface="+mn-lt"/>
              </a:defRPr>
            </a:lvl1pPr>
          </a:lstStyle>
          <a:p>
            <a:r>
              <a:rPr lang="en-US"/>
              <a:t>Optional footer (program team name, etc.)</a:t>
            </a:r>
            <a:endParaRPr lang="en-US" dirty="0"/>
          </a:p>
        </p:txBody>
      </p:sp>
      <p:sp>
        <p:nvSpPr>
          <p:cNvPr id="11" name="Date Placeholder 8"/>
          <p:cNvSpPr>
            <a:spLocks noGrp="1"/>
          </p:cNvSpPr>
          <p:nvPr>
            <p:ph type="dt" sz="half" idx="2"/>
          </p:nvPr>
        </p:nvSpPr>
        <p:spPr>
          <a:xfrm>
            <a:off x="764623" y="402517"/>
            <a:ext cx="4471852" cy="173736"/>
          </a:xfrm>
          <a:prstGeom prst="rect">
            <a:avLst/>
          </a:prstGeom>
        </p:spPr>
        <p:txBody>
          <a:bodyPr vert="horz" lIns="0" tIns="0" rIns="0" bIns="0" rtlCol="0" anchor="b" anchorCtr="0"/>
          <a:lstStyle>
            <a:lvl1pPr algn="l">
              <a:defRPr sz="700">
                <a:solidFill>
                  <a:schemeClr val="tx2"/>
                </a:solidFill>
                <a:latin typeface="+mn-lt"/>
              </a:defRPr>
            </a:lvl1pPr>
          </a:lstStyle>
          <a:p>
            <a:r>
              <a:rPr lang="en-US"/>
              <a:t>Presentation Title | Section Title</a:t>
            </a:r>
            <a:endParaRPr lang="en-US" dirty="0"/>
          </a:p>
        </p:txBody>
      </p:sp>
      <p:sp>
        <p:nvSpPr>
          <p:cNvPr id="13" name="Slide Number Placeholder 11"/>
          <p:cNvSpPr>
            <a:spLocks noGrp="1"/>
          </p:cNvSpPr>
          <p:nvPr>
            <p:ph type="sldNum" sz="quarter" idx="4"/>
          </p:nvPr>
        </p:nvSpPr>
        <p:spPr>
          <a:xfrm>
            <a:off x="762000" y="6460651"/>
            <a:ext cx="181149" cy="164592"/>
          </a:xfrm>
          <a:prstGeom prst="rect">
            <a:avLst/>
          </a:prstGeom>
        </p:spPr>
        <p:txBody>
          <a:bodyPr vert="horz" lIns="0" tIns="0" rIns="0" bIns="0" rtlCol="0" anchor="ctr"/>
          <a:lstStyle>
            <a:lvl1pPr algn="l">
              <a:defRPr sz="700">
                <a:solidFill>
                  <a:schemeClr val="tx2"/>
                </a:solidFill>
                <a:latin typeface="+mn-lt"/>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321608280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Lst>
  <p:transition spd="med">
    <p:fade/>
  </p:transition>
  <p:txStyles>
    <p:titleStyle>
      <a:lvl1pPr marL="0" marR="0" indent="0" algn="l" defTabSz="609585" rtl="0" eaLnBrk="1" fontAlgn="base" latinLnBrk="0" hangingPunct="1">
        <a:lnSpc>
          <a:spcPts val="4000"/>
        </a:lnSpc>
        <a:spcBef>
          <a:spcPct val="20000"/>
        </a:spcBef>
        <a:spcAft>
          <a:spcPts val="1800"/>
        </a:spcAft>
        <a:buClrTx/>
        <a:buSzTx/>
        <a:buFont typeface="Arial" panose="020B0604020202020204" pitchFamily="34" charset="0"/>
        <a:buNone/>
        <a:tabLst/>
        <a:defRPr sz="4267" b="1" kern="1200">
          <a:solidFill>
            <a:srgbClr val="454E60"/>
          </a:solidFill>
          <a:latin typeface="+mj-lt"/>
          <a:ea typeface="Arial" panose="020B0604020202020204" pitchFamily="34" charset="0"/>
          <a:cs typeface="Arial" panose="020B0604020202020204" pitchFamily="34" charset="0"/>
        </a:defRPr>
      </a:lvl1pPr>
      <a:lvl2pPr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2pPr>
      <a:lvl3pPr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3pPr>
      <a:lvl4pPr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4pPr>
      <a:lvl5pPr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5pPr>
      <a:lvl6pPr marL="609585"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6pPr>
      <a:lvl7pPr marL="1219170"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7pPr>
      <a:lvl8pPr marL="1828754"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8pPr>
      <a:lvl9pPr marL="2438339"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9pPr>
    </p:titleStyle>
    <p:bodyStyle>
      <a:lvl1pPr algn="l" defTabSz="609585" rtl="0" eaLnBrk="1" fontAlgn="base" hangingPunct="1">
        <a:spcBef>
          <a:spcPts val="0"/>
        </a:spcBef>
        <a:spcAft>
          <a:spcPts val="18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orient="horz" pos="2160">
          <p15:clr>
            <a:srgbClr val="5ACBF0"/>
          </p15:clr>
        </p15:guide>
        <p15:guide id="3" pos="480">
          <p15:clr>
            <a:srgbClr val="FDE53C"/>
          </p15:clr>
        </p15:guide>
        <p15:guide id="4" orient="horz" pos="3744">
          <p15:clr>
            <a:srgbClr val="FDE53C"/>
          </p15:clr>
        </p15:guide>
        <p15:guide id="5" orient="horz" pos="528">
          <p15:clr>
            <a:srgbClr val="FDE53C"/>
          </p15:clr>
        </p15:guide>
        <p15:guide id="6" pos="7224">
          <p15:clr>
            <a:srgbClr val="FDE53C"/>
          </p15:clr>
        </p15:guide>
        <p15:guide id="7" orient="horz" pos="1272">
          <p15:clr>
            <a:srgbClr val="FDE53C"/>
          </p15:clr>
        </p15:guide>
        <p15:guide id="8" pos="3984">
          <p15:clr>
            <a:srgbClr val="FDE53C"/>
          </p15:clr>
        </p15:guide>
        <p15:guide id="9" pos="3696">
          <p15:clr>
            <a:srgbClr val="FDE53C"/>
          </p15:clr>
        </p15:guide>
        <p15:guide id="10" orient="horz" pos="4152">
          <p15:clr>
            <a:srgbClr val="FDE53C"/>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tavareshugo.github.io/r-intro-tidyverse-gapminder/09-reshaping/index.html" TargetMode="External"/><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ustomXml" Target="../ink/ink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emos.dhis2.org/hmis/"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artArt Placeholder 1"/>
          <p:cNvSpPr>
            <a:spLocks noGrp="1"/>
          </p:cNvSpPr>
          <p:nvPr>
            <p:ph type="dgm" sz="quarter" idx="18"/>
          </p:nvPr>
        </p:nvSpPr>
        <p:spPr/>
        <p:txBody>
          <a:bodyPr/>
          <a:lstStyle/>
          <a:p>
            <a:endParaRPr lang="en-US">
              <a:latin typeface="+mj-lt"/>
            </a:endParaRPr>
          </a:p>
        </p:txBody>
      </p:sp>
      <p:sp>
        <p:nvSpPr>
          <p:cNvPr id="3" name="Text Placeholder 2"/>
          <p:cNvSpPr>
            <a:spLocks noGrp="1"/>
          </p:cNvSpPr>
          <p:nvPr>
            <p:ph type="body" sz="quarter" idx="15"/>
          </p:nvPr>
        </p:nvSpPr>
        <p:spPr/>
        <p:txBody>
          <a:bodyPr/>
          <a:lstStyle/>
          <a:p>
            <a:endParaRPr lang="en-US">
              <a:latin typeface="+mj-lt"/>
            </a:endParaRPr>
          </a:p>
        </p:txBody>
      </p:sp>
      <p:sp>
        <p:nvSpPr>
          <p:cNvPr id="6" name="Text Placeholder 5"/>
          <p:cNvSpPr>
            <a:spLocks noGrp="1"/>
          </p:cNvSpPr>
          <p:nvPr>
            <p:ph type="body" sz="quarter" idx="16"/>
          </p:nvPr>
        </p:nvSpPr>
        <p:spPr/>
        <p:txBody>
          <a:bodyPr>
            <a:normAutofit fontScale="85000" lnSpcReduction="10000"/>
          </a:bodyPr>
          <a:lstStyle/>
          <a:p>
            <a:pPr>
              <a:lnSpc>
                <a:spcPts val="4000"/>
              </a:lnSpc>
              <a:spcAft>
                <a:spcPts val="1200"/>
              </a:spcAft>
            </a:pPr>
            <a:r>
              <a:rPr lang="en-US" dirty="0">
                <a:latin typeface="+mn-lt"/>
                <a:cs typeface="Calibri" panose="020F0502020204030204" pitchFamily="34" charset="0"/>
              </a:rPr>
              <a:t>Developing data visualization dashboards in R</a:t>
            </a:r>
          </a:p>
        </p:txBody>
      </p:sp>
      <p:sp>
        <p:nvSpPr>
          <p:cNvPr id="9" name="TextBox 8">
            <a:extLst>
              <a:ext uri="{FF2B5EF4-FFF2-40B4-BE49-F238E27FC236}">
                <a16:creationId xmlns:a16="http://schemas.microsoft.com/office/drawing/2014/main" id="{692F5E0C-5A93-BE4D-4E3D-5B77A6240A9C}"/>
              </a:ext>
            </a:extLst>
          </p:cNvPr>
          <p:cNvSpPr txBox="1"/>
          <p:nvPr/>
        </p:nvSpPr>
        <p:spPr>
          <a:xfrm>
            <a:off x="762000" y="598609"/>
            <a:ext cx="6098458" cy="646331"/>
          </a:xfrm>
          <a:prstGeom prst="rect">
            <a:avLst/>
          </a:prstGeom>
          <a:noFill/>
        </p:spPr>
        <p:txBody>
          <a:bodyPr wrap="square">
            <a:spAutoFit/>
          </a:bodyPr>
          <a:lstStyle/>
          <a:p>
            <a:r>
              <a:rPr lang="en-US" sz="1800" dirty="0">
                <a:solidFill>
                  <a:schemeClr val="bg1"/>
                </a:solidFill>
                <a:latin typeface="+mj-lt"/>
              </a:rPr>
              <a:t>AMMnet meeting, Dakar</a:t>
            </a:r>
          </a:p>
          <a:p>
            <a:r>
              <a:rPr lang="en-US" sz="1800" dirty="0">
                <a:solidFill>
                  <a:schemeClr val="bg1"/>
                </a:solidFill>
                <a:latin typeface="+mj-lt"/>
              </a:rPr>
              <a:t>2025</a:t>
            </a:r>
          </a:p>
        </p:txBody>
      </p:sp>
      <p:sp>
        <p:nvSpPr>
          <p:cNvPr id="11" name="TextBox 10">
            <a:extLst>
              <a:ext uri="{FF2B5EF4-FFF2-40B4-BE49-F238E27FC236}">
                <a16:creationId xmlns:a16="http://schemas.microsoft.com/office/drawing/2014/main" id="{68149180-BEA0-F0DF-33AB-B7D33938A6E3}"/>
              </a:ext>
            </a:extLst>
          </p:cNvPr>
          <p:cNvSpPr txBox="1"/>
          <p:nvPr/>
        </p:nvSpPr>
        <p:spPr>
          <a:xfrm>
            <a:off x="644013" y="3946484"/>
            <a:ext cx="6098458" cy="923330"/>
          </a:xfrm>
          <a:prstGeom prst="rect">
            <a:avLst/>
          </a:prstGeom>
          <a:noFill/>
        </p:spPr>
        <p:txBody>
          <a:bodyPr wrap="square">
            <a:spAutoFit/>
          </a:bodyPr>
          <a:lstStyle/>
          <a:p>
            <a:r>
              <a:rPr lang="en-US" sz="1800" dirty="0">
                <a:solidFill>
                  <a:schemeClr val="bg1"/>
                </a:solidFill>
                <a:latin typeface="+mj-lt"/>
              </a:rPr>
              <a:t>Demba Kande</a:t>
            </a:r>
          </a:p>
          <a:p>
            <a:r>
              <a:rPr lang="en-US" sz="1800" dirty="0">
                <a:solidFill>
                  <a:schemeClr val="bg1"/>
                </a:solidFill>
                <a:latin typeface="+mj-lt"/>
              </a:rPr>
              <a:t>Sarja Jarjusey</a:t>
            </a:r>
          </a:p>
          <a:p>
            <a:r>
              <a:rPr lang="en-US" sz="1800" dirty="0">
                <a:solidFill>
                  <a:schemeClr val="bg1"/>
                </a:solidFill>
                <a:latin typeface="+mj-lt"/>
              </a:rPr>
              <a:t>Hayley Thompson</a:t>
            </a:r>
          </a:p>
        </p:txBody>
      </p:sp>
    </p:spTree>
    <p:extLst>
      <p:ext uri="{BB962C8B-B14F-4D97-AF65-F5344CB8AC3E}">
        <p14:creationId xmlns:p14="http://schemas.microsoft.com/office/powerpoint/2010/main" val="336392715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B66177-3B9E-D784-9BEB-E1C3DF832E12}"/>
              </a:ext>
            </a:extLst>
          </p:cNvPr>
          <p:cNvPicPr>
            <a:picLocks noChangeAspect="1"/>
          </p:cNvPicPr>
          <p:nvPr/>
        </p:nvPicPr>
        <p:blipFill>
          <a:blip r:embed="rId2"/>
          <a:stretch>
            <a:fillRect/>
          </a:stretch>
        </p:blipFill>
        <p:spPr>
          <a:xfrm>
            <a:off x="2840913" y="2033197"/>
            <a:ext cx="6510173" cy="4333875"/>
          </a:xfrm>
          <a:prstGeom prst="rect">
            <a:avLst/>
          </a:prstGeom>
        </p:spPr>
      </p:pic>
      <p:sp>
        <p:nvSpPr>
          <p:cNvPr id="8" name="Text Placeholder 1">
            <a:extLst>
              <a:ext uri="{FF2B5EF4-FFF2-40B4-BE49-F238E27FC236}">
                <a16:creationId xmlns:a16="http://schemas.microsoft.com/office/drawing/2014/main" id="{40440630-3CC6-E270-D809-F5964EAFBDC9}"/>
              </a:ext>
            </a:extLst>
          </p:cNvPr>
          <p:cNvSpPr txBox="1">
            <a:spLocks/>
          </p:cNvSpPr>
          <p:nvPr/>
        </p:nvSpPr>
        <p:spPr>
          <a:xfrm>
            <a:off x="754942" y="545160"/>
            <a:ext cx="2630129"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Navigating data visualizer</a:t>
            </a:r>
          </a:p>
        </p:txBody>
      </p:sp>
      <p:sp>
        <p:nvSpPr>
          <p:cNvPr id="9" name="TextBox 8">
            <a:extLst>
              <a:ext uri="{FF2B5EF4-FFF2-40B4-BE49-F238E27FC236}">
                <a16:creationId xmlns:a16="http://schemas.microsoft.com/office/drawing/2014/main" id="{FE986422-F87D-1762-EEF7-64DDA71E419A}"/>
              </a:ext>
            </a:extLst>
          </p:cNvPr>
          <p:cNvSpPr txBox="1"/>
          <p:nvPr/>
        </p:nvSpPr>
        <p:spPr>
          <a:xfrm>
            <a:off x="3596204" y="849320"/>
            <a:ext cx="6312271" cy="1596206"/>
          </a:xfrm>
          <a:prstGeom prst="rect">
            <a:avLst/>
          </a:prstGeom>
          <a:noFill/>
        </p:spPr>
        <p:txBody>
          <a:bodyPr wrap="square" lIns="0" tIns="0" rIns="0" bIns="0" rtlCol="0">
            <a:noAutofit/>
          </a:bodyPr>
          <a:lstStyle/>
          <a:p>
            <a:pPr algn="l"/>
            <a:r>
              <a:rPr lang="en-US" sz="1600" dirty="0">
                <a:solidFill>
                  <a:srgbClr val="454E60"/>
                </a:solidFill>
                <a:latin typeface="Helvetica" pitchFamily="2" charset="0"/>
              </a:rPr>
              <a:t>You should now see this screen – there are several important components of this page</a:t>
            </a:r>
          </a:p>
        </p:txBody>
      </p:sp>
      <p:cxnSp>
        <p:nvCxnSpPr>
          <p:cNvPr id="10" name="Straight Arrow Connector 9">
            <a:extLst>
              <a:ext uri="{FF2B5EF4-FFF2-40B4-BE49-F238E27FC236}">
                <a16:creationId xmlns:a16="http://schemas.microsoft.com/office/drawing/2014/main" id="{9FEB41CE-E385-4574-6BB9-34851033834A}"/>
              </a:ext>
            </a:extLst>
          </p:cNvPr>
          <p:cNvCxnSpPr>
            <a:cxnSpLocks/>
          </p:cNvCxnSpPr>
          <p:nvPr/>
        </p:nvCxnSpPr>
        <p:spPr>
          <a:xfrm flipV="1">
            <a:off x="2254950" y="2445526"/>
            <a:ext cx="585963" cy="77154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D15CB1F-9F51-7591-0691-1CC4CA04FA78}"/>
              </a:ext>
            </a:extLst>
          </p:cNvPr>
          <p:cNvSpPr txBox="1"/>
          <p:nvPr/>
        </p:nvSpPr>
        <p:spPr>
          <a:xfrm>
            <a:off x="195255" y="1913136"/>
            <a:ext cx="2352676" cy="1596207"/>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For extracting raw data, we want to use the </a:t>
            </a:r>
            <a:r>
              <a:rPr lang="en-US" sz="1600" b="1" dirty="0">
                <a:solidFill>
                  <a:srgbClr val="454E60"/>
                </a:solidFill>
                <a:latin typeface="Helvetica" pitchFamily="2" charset="0"/>
              </a:rPr>
              <a:t>pivot table</a:t>
            </a:r>
            <a:r>
              <a:rPr lang="en-US" sz="1600" dirty="0">
                <a:solidFill>
                  <a:srgbClr val="454E60"/>
                </a:solidFill>
                <a:latin typeface="Helvetica" pitchFamily="2" charset="0"/>
              </a:rPr>
              <a:t>, but there are options here to present data in different graph formats</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5" name="Straight Connector 14">
            <a:extLst>
              <a:ext uri="{FF2B5EF4-FFF2-40B4-BE49-F238E27FC236}">
                <a16:creationId xmlns:a16="http://schemas.microsoft.com/office/drawing/2014/main" id="{A42F684F-7D95-BA32-659C-565B5977AD60}"/>
              </a:ext>
            </a:extLst>
          </p:cNvPr>
          <p:cNvCxnSpPr>
            <a:cxnSpLocks/>
          </p:cNvCxnSpPr>
          <p:nvPr/>
        </p:nvCxnSpPr>
        <p:spPr>
          <a:xfrm>
            <a:off x="2971800" y="2464576"/>
            <a:ext cx="420328" cy="0"/>
          </a:xfrm>
          <a:prstGeom prst="line">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BADD96A-B074-ED5C-E6F9-9069EABBA71E}"/>
              </a:ext>
            </a:extLst>
          </p:cNvPr>
          <p:cNvCxnSpPr>
            <a:cxnSpLocks/>
          </p:cNvCxnSpPr>
          <p:nvPr/>
        </p:nvCxnSpPr>
        <p:spPr>
          <a:xfrm flipV="1">
            <a:off x="2471121" y="3429000"/>
            <a:ext cx="395280" cy="564924"/>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C954B9BA-A140-566A-52DC-BFCDEAC4DA5D}"/>
              </a:ext>
            </a:extLst>
          </p:cNvPr>
          <p:cNvSpPr/>
          <p:nvPr/>
        </p:nvSpPr>
        <p:spPr>
          <a:xfrm>
            <a:off x="2668761" y="2692896"/>
            <a:ext cx="1684164" cy="858362"/>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D57DCF-A06B-E11C-BC2B-25AEA503DF03}"/>
              </a:ext>
            </a:extLst>
          </p:cNvPr>
          <p:cNvSpPr txBox="1"/>
          <p:nvPr/>
        </p:nvSpPr>
        <p:spPr>
          <a:xfrm>
            <a:off x="219687" y="3881047"/>
            <a:ext cx="2352676" cy="1596207"/>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This is where you </a:t>
            </a:r>
            <a:r>
              <a:rPr lang="en-US" sz="1600" b="1" dirty="0">
                <a:solidFill>
                  <a:srgbClr val="454E60"/>
                </a:solidFill>
                <a:latin typeface="Helvetica" pitchFamily="2" charset="0"/>
              </a:rPr>
              <a:t>select the data</a:t>
            </a:r>
            <a:r>
              <a:rPr lang="en-US" sz="1600" dirty="0">
                <a:solidFill>
                  <a:srgbClr val="454E60"/>
                </a:solidFill>
                <a:latin typeface="Helvetica" pitchFamily="2" charset="0"/>
              </a:rPr>
              <a:t>, period and </a:t>
            </a:r>
            <a:r>
              <a:rPr lang="en-US" sz="1600" dirty="0" err="1">
                <a:solidFill>
                  <a:srgbClr val="454E60"/>
                </a:solidFill>
                <a:latin typeface="Helvetica" pitchFamily="2" charset="0"/>
              </a:rPr>
              <a:t>organisation</a:t>
            </a:r>
            <a:r>
              <a:rPr lang="en-US" sz="1600" dirty="0">
                <a:solidFill>
                  <a:srgbClr val="454E60"/>
                </a:solidFill>
                <a:latin typeface="Helvetica" pitchFamily="2" charset="0"/>
              </a:rPr>
              <a:t> unit (i.e. Health facility, ward, district etc. </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24" name="TextBox 23">
            <a:extLst>
              <a:ext uri="{FF2B5EF4-FFF2-40B4-BE49-F238E27FC236}">
                <a16:creationId xmlns:a16="http://schemas.microsoft.com/office/drawing/2014/main" id="{4B623EA1-6D62-B07A-925A-4D5A8212385F}"/>
              </a:ext>
            </a:extLst>
          </p:cNvPr>
          <p:cNvSpPr txBox="1"/>
          <p:nvPr/>
        </p:nvSpPr>
        <p:spPr>
          <a:xfrm>
            <a:off x="195255" y="5633648"/>
            <a:ext cx="2352676" cy="948128"/>
          </a:xfrm>
          <a:prstGeom prst="rect">
            <a:avLst/>
          </a:prstGeom>
          <a:noFill/>
        </p:spPr>
        <p:txBody>
          <a:bodyPr wrap="square" lIns="91440" tIns="91440" rIns="91440" bIns="91440" rtlCol="0">
            <a:noAutofit/>
          </a:bodyPr>
          <a:lstStyle/>
          <a:p>
            <a:r>
              <a:rPr lang="en-US" sz="1600" dirty="0">
                <a:solidFill>
                  <a:srgbClr val="454E60"/>
                </a:solidFill>
                <a:latin typeface="Helvetica" pitchFamily="2" charset="0"/>
              </a:rPr>
              <a:t>We’ll now look at these one by one on the next slides</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25" name="Straight Arrow Connector 24">
            <a:extLst>
              <a:ext uri="{FF2B5EF4-FFF2-40B4-BE49-F238E27FC236}">
                <a16:creationId xmlns:a16="http://schemas.microsoft.com/office/drawing/2014/main" id="{1D0C4332-9472-FE08-DDB8-10CE4D7AC565}"/>
              </a:ext>
            </a:extLst>
          </p:cNvPr>
          <p:cNvCxnSpPr>
            <a:cxnSpLocks/>
          </p:cNvCxnSpPr>
          <p:nvPr/>
        </p:nvCxnSpPr>
        <p:spPr>
          <a:xfrm flipV="1">
            <a:off x="1371593" y="5191125"/>
            <a:ext cx="0" cy="568591"/>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40220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AC06C-5B9E-8B98-359C-0508DC90603D}"/>
              </a:ext>
            </a:extLst>
          </p:cNvPr>
          <p:cNvPicPr>
            <a:picLocks noChangeAspect="1"/>
          </p:cNvPicPr>
          <p:nvPr/>
        </p:nvPicPr>
        <p:blipFill>
          <a:blip r:embed="rId2"/>
          <a:stretch>
            <a:fillRect/>
          </a:stretch>
        </p:blipFill>
        <p:spPr>
          <a:xfrm>
            <a:off x="4099414" y="685799"/>
            <a:ext cx="7567592" cy="5095875"/>
          </a:xfrm>
          <a:prstGeom prst="rect">
            <a:avLst/>
          </a:prstGeom>
        </p:spPr>
      </p:pic>
      <p:sp>
        <p:nvSpPr>
          <p:cNvPr id="6" name="Text Placeholder 1">
            <a:extLst>
              <a:ext uri="{FF2B5EF4-FFF2-40B4-BE49-F238E27FC236}">
                <a16:creationId xmlns:a16="http://schemas.microsoft.com/office/drawing/2014/main" id="{FB6615BE-C9B7-4718-D403-642D420BFA53}"/>
              </a:ext>
            </a:extLst>
          </p:cNvPr>
          <p:cNvSpPr txBox="1">
            <a:spLocks/>
          </p:cNvSpPr>
          <p:nvPr/>
        </p:nvSpPr>
        <p:spPr>
          <a:xfrm>
            <a:off x="754942" y="545160"/>
            <a:ext cx="2630129"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Data dimension</a:t>
            </a:r>
          </a:p>
        </p:txBody>
      </p:sp>
      <p:pic>
        <p:nvPicPr>
          <p:cNvPr id="8" name="Picture 7">
            <a:extLst>
              <a:ext uri="{FF2B5EF4-FFF2-40B4-BE49-F238E27FC236}">
                <a16:creationId xmlns:a16="http://schemas.microsoft.com/office/drawing/2014/main" id="{EE929903-B66B-03D9-C095-7E8F698246AA}"/>
              </a:ext>
            </a:extLst>
          </p:cNvPr>
          <p:cNvPicPr>
            <a:picLocks noChangeAspect="1"/>
          </p:cNvPicPr>
          <p:nvPr/>
        </p:nvPicPr>
        <p:blipFill>
          <a:blip r:embed="rId3"/>
          <a:stretch>
            <a:fillRect/>
          </a:stretch>
        </p:blipFill>
        <p:spPr>
          <a:xfrm>
            <a:off x="4773644" y="2061738"/>
            <a:ext cx="2853976" cy="1765965"/>
          </a:xfrm>
          <a:prstGeom prst="rect">
            <a:avLst/>
          </a:prstGeom>
        </p:spPr>
      </p:pic>
      <p:sp>
        <p:nvSpPr>
          <p:cNvPr id="9" name="TextBox 8">
            <a:extLst>
              <a:ext uri="{FF2B5EF4-FFF2-40B4-BE49-F238E27FC236}">
                <a16:creationId xmlns:a16="http://schemas.microsoft.com/office/drawing/2014/main" id="{3193D0E4-31F8-924C-C10B-25E3BE931352}"/>
              </a:ext>
            </a:extLst>
          </p:cNvPr>
          <p:cNvSpPr txBox="1"/>
          <p:nvPr/>
        </p:nvSpPr>
        <p:spPr>
          <a:xfrm>
            <a:off x="524994" y="1836348"/>
            <a:ext cx="2352676" cy="716352"/>
          </a:xfrm>
          <a:prstGeom prst="rect">
            <a:avLst/>
          </a:prstGeom>
          <a:noFill/>
        </p:spPr>
        <p:txBody>
          <a:bodyPr wrap="square" lIns="91440" tIns="91440" rIns="91440" bIns="91440" rtlCol="0">
            <a:noAutofit/>
          </a:bodyPr>
          <a:lstStyle/>
          <a:p>
            <a:r>
              <a:rPr lang="en-US" sz="1600" dirty="0">
                <a:solidFill>
                  <a:srgbClr val="454E60"/>
                </a:solidFill>
                <a:latin typeface="Helvetica" pitchFamily="2" charset="0"/>
              </a:rPr>
              <a:t>Click on the ‘data’ option to see this menu</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0" name="Straight Arrow Connector 9">
            <a:extLst>
              <a:ext uri="{FF2B5EF4-FFF2-40B4-BE49-F238E27FC236}">
                <a16:creationId xmlns:a16="http://schemas.microsoft.com/office/drawing/2014/main" id="{C0798D0C-F171-6EE2-EB45-DF761CB7F24A}"/>
              </a:ext>
            </a:extLst>
          </p:cNvPr>
          <p:cNvCxnSpPr>
            <a:cxnSpLocks/>
          </p:cNvCxnSpPr>
          <p:nvPr/>
        </p:nvCxnSpPr>
        <p:spPr>
          <a:xfrm flipV="1">
            <a:off x="2609597" y="2362200"/>
            <a:ext cx="2164047" cy="871536"/>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4EDD071-E1F0-D29A-EFDF-0B01AFAD229A}"/>
              </a:ext>
            </a:extLst>
          </p:cNvPr>
          <p:cNvSpPr txBox="1"/>
          <p:nvPr/>
        </p:nvSpPr>
        <p:spPr>
          <a:xfrm>
            <a:off x="468042" y="2630896"/>
            <a:ext cx="3467854" cy="4125504"/>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Here you can see there are a range of ‘data types’</a:t>
            </a:r>
          </a:p>
          <a:p>
            <a:endParaRPr lang="en-US" sz="1600" dirty="0">
              <a:solidFill>
                <a:srgbClr val="454E60"/>
              </a:solidFill>
              <a:latin typeface="Helvetica" pitchFamily="2" charset="0"/>
            </a:endParaRPr>
          </a:p>
          <a:p>
            <a:r>
              <a:rPr lang="en-US" sz="1600" dirty="0">
                <a:solidFill>
                  <a:srgbClr val="454E60"/>
                </a:solidFill>
                <a:latin typeface="Helvetica" pitchFamily="2" charset="0"/>
              </a:rPr>
              <a:t>Today we’ll focus on </a:t>
            </a:r>
          </a:p>
          <a:p>
            <a:pPr marL="285750" indent="-285750">
              <a:buFont typeface="Arial" panose="020B0604020202020204" pitchFamily="34" charset="0"/>
              <a:buChar char="•"/>
            </a:pPr>
            <a:r>
              <a:rPr lang="en-US" sz="1600" b="1" dirty="0">
                <a:solidFill>
                  <a:srgbClr val="454E60"/>
                </a:solidFill>
                <a:latin typeface="Helvetica" pitchFamily="2" charset="0"/>
              </a:rPr>
              <a:t>Data elements </a:t>
            </a:r>
            <a:r>
              <a:rPr lang="en-US" sz="1600" dirty="0">
                <a:solidFill>
                  <a:srgbClr val="454E60"/>
                </a:solidFill>
                <a:latin typeface="Helvetica" pitchFamily="2" charset="0"/>
              </a:rPr>
              <a:t>– these are the building blocks of data in DHIS2 – its typically a ‘count’, i.e. malaria cases, or RDTs conducted</a:t>
            </a:r>
          </a:p>
          <a:p>
            <a:endParaRPr lang="en-US" sz="1600" dirty="0">
              <a:solidFill>
                <a:srgbClr val="454E60"/>
              </a:solidFill>
              <a:latin typeface="Helvetica" pitchFamily="2" charset="0"/>
            </a:endParaRPr>
          </a:p>
          <a:p>
            <a:pPr marL="285750" indent="-285750">
              <a:buFont typeface="Arial" panose="020B0604020202020204" pitchFamily="34" charset="0"/>
              <a:buChar char="•"/>
            </a:pPr>
            <a:r>
              <a:rPr lang="en-US" sz="1600" b="1" dirty="0">
                <a:solidFill>
                  <a:srgbClr val="454E60"/>
                </a:solidFill>
                <a:latin typeface="Helvetica" pitchFamily="2" charset="0"/>
              </a:rPr>
              <a:t>Indicators </a:t>
            </a:r>
            <a:r>
              <a:rPr lang="en-US" sz="1600" dirty="0">
                <a:solidFill>
                  <a:srgbClr val="454E60"/>
                </a:solidFill>
                <a:latin typeface="Helvetica" pitchFamily="2" charset="0"/>
              </a:rPr>
              <a:t>– these are calculated based on a combination of the data elements i.e. Number of tests conducted = # RDT + # microscopy, incidence = cases/population</a:t>
            </a:r>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41442951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97FB205-5714-0D09-2A43-3D609FC92DD7}"/>
              </a:ext>
            </a:extLst>
          </p:cNvPr>
          <p:cNvSpPr txBox="1">
            <a:spLocks/>
          </p:cNvSpPr>
          <p:nvPr/>
        </p:nvSpPr>
        <p:spPr>
          <a:xfrm>
            <a:off x="754942" y="545160"/>
            <a:ext cx="2917030"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Finding malaria data (1)</a:t>
            </a:r>
          </a:p>
        </p:txBody>
      </p:sp>
      <p:pic>
        <p:nvPicPr>
          <p:cNvPr id="6" name="Picture 5">
            <a:extLst>
              <a:ext uri="{FF2B5EF4-FFF2-40B4-BE49-F238E27FC236}">
                <a16:creationId xmlns:a16="http://schemas.microsoft.com/office/drawing/2014/main" id="{4570A179-C3BC-F688-FF33-66F7ADF8C879}"/>
              </a:ext>
            </a:extLst>
          </p:cNvPr>
          <p:cNvPicPr>
            <a:picLocks noChangeAspect="1"/>
          </p:cNvPicPr>
          <p:nvPr/>
        </p:nvPicPr>
        <p:blipFill>
          <a:blip r:embed="rId2"/>
          <a:stretch>
            <a:fillRect/>
          </a:stretch>
        </p:blipFill>
        <p:spPr>
          <a:xfrm>
            <a:off x="4310905" y="1266057"/>
            <a:ext cx="7637722" cy="4325885"/>
          </a:xfrm>
          <a:prstGeom prst="rect">
            <a:avLst/>
          </a:prstGeom>
        </p:spPr>
      </p:pic>
      <p:cxnSp>
        <p:nvCxnSpPr>
          <p:cNvPr id="7" name="Straight Arrow Connector 6">
            <a:extLst>
              <a:ext uri="{FF2B5EF4-FFF2-40B4-BE49-F238E27FC236}">
                <a16:creationId xmlns:a16="http://schemas.microsoft.com/office/drawing/2014/main" id="{939A102A-8795-2E62-D386-ECA694DBFE32}"/>
              </a:ext>
            </a:extLst>
          </p:cNvPr>
          <p:cNvCxnSpPr>
            <a:cxnSpLocks/>
            <a:stCxn id="8" idx="3"/>
          </p:cNvCxnSpPr>
          <p:nvPr/>
        </p:nvCxnSpPr>
        <p:spPr>
          <a:xfrm>
            <a:off x="3528520" y="2140948"/>
            <a:ext cx="954580" cy="11965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7A94B8A-6FD8-1218-68AA-BEA13E8D6E24}"/>
              </a:ext>
            </a:extLst>
          </p:cNvPr>
          <p:cNvSpPr txBox="1"/>
          <p:nvPr/>
        </p:nvSpPr>
        <p:spPr>
          <a:xfrm>
            <a:off x="611491" y="1919696"/>
            <a:ext cx="2917029" cy="442504"/>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Firstly, select </a:t>
            </a:r>
            <a:r>
              <a:rPr lang="en-US" sz="1600" b="1" dirty="0">
                <a:solidFill>
                  <a:srgbClr val="454E60"/>
                </a:solidFill>
                <a:latin typeface="Helvetica" pitchFamily="2" charset="0"/>
              </a:rPr>
              <a:t>data elements</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2" name="Straight Arrow Connector 11">
            <a:extLst>
              <a:ext uri="{FF2B5EF4-FFF2-40B4-BE49-F238E27FC236}">
                <a16:creationId xmlns:a16="http://schemas.microsoft.com/office/drawing/2014/main" id="{705763C2-9259-7174-0D51-C4F67DA41F22}"/>
              </a:ext>
            </a:extLst>
          </p:cNvPr>
          <p:cNvCxnSpPr>
            <a:cxnSpLocks/>
          </p:cNvCxnSpPr>
          <p:nvPr/>
        </p:nvCxnSpPr>
        <p:spPr>
          <a:xfrm flipV="1">
            <a:off x="3356325" y="2691365"/>
            <a:ext cx="1241075" cy="505011"/>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9D4B981-D3C0-5D31-A1D3-8EB82F7B1114}"/>
              </a:ext>
            </a:extLst>
          </p:cNvPr>
          <p:cNvSpPr txBox="1"/>
          <p:nvPr/>
        </p:nvSpPr>
        <p:spPr>
          <a:xfrm>
            <a:off x="611491" y="2762898"/>
            <a:ext cx="2917029" cy="907402"/>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Next select </a:t>
            </a:r>
            <a:r>
              <a:rPr lang="en-US" sz="1600" b="1" dirty="0">
                <a:solidFill>
                  <a:srgbClr val="454E60"/>
                </a:solidFill>
                <a:latin typeface="Helvetica" pitchFamily="2" charset="0"/>
              </a:rPr>
              <a:t>malaria burden reduction </a:t>
            </a:r>
            <a:r>
              <a:rPr lang="en-US" sz="1600" dirty="0">
                <a:solidFill>
                  <a:srgbClr val="454E60"/>
                </a:solidFill>
                <a:latin typeface="Helvetica" pitchFamily="2" charset="0"/>
              </a:rPr>
              <a:t>in the data element group box</a:t>
            </a:r>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5" name="Straight Arrow Connector 14">
            <a:extLst>
              <a:ext uri="{FF2B5EF4-FFF2-40B4-BE49-F238E27FC236}">
                <a16:creationId xmlns:a16="http://schemas.microsoft.com/office/drawing/2014/main" id="{1BB31F28-927C-7C33-E1FE-D42C3874FC17}"/>
              </a:ext>
            </a:extLst>
          </p:cNvPr>
          <p:cNvCxnSpPr>
            <a:cxnSpLocks/>
          </p:cNvCxnSpPr>
          <p:nvPr/>
        </p:nvCxnSpPr>
        <p:spPr>
          <a:xfrm flipV="1">
            <a:off x="3356324" y="3627141"/>
            <a:ext cx="1098029" cy="1071844"/>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4C8EB97-1E72-20E4-1552-D5DDAC1F086F}"/>
              </a:ext>
            </a:extLst>
          </p:cNvPr>
          <p:cNvSpPr txBox="1"/>
          <p:nvPr/>
        </p:nvSpPr>
        <p:spPr>
          <a:xfrm>
            <a:off x="611490" y="4274198"/>
            <a:ext cx="2917029" cy="742302"/>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Here we see a wide range of malaria burden variables</a:t>
            </a:r>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17" name="TextBox 16">
            <a:extLst>
              <a:ext uri="{FF2B5EF4-FFF2-40B4-BE49-F238E27FC236}">
                <a16:creationId xmlns:a16="http://schemas.microsoft.com/office/drawing/2014/main" id="{E615160D-C5A5-C356-930C-A165C0F30923}"/>
              </a:ext>
            </a:extLst>
          </p:cNvPr>
          <p:cNvSpPr txBox="1"/>
          <p:nvPr/>
        </p:nvSpPr>
        <p:spPr>
          <a:xfrm>
            <a:off x="1968500" y="5348923"/>
            <a:ext cx="3800919" cy="1117910"/>
          </a:xfrm>
          <a:prstGeom prst="rect">
            <a:avLst/>
          </a:prstGeom>
          <a:solidFill>
            <a:schemeClr val="accent4">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For todays example, select, we’ll look at </a:t>
            </a:r>
            <a:r>
              <a:rPr lang="en-US" sz="1600" b="1" dirty="0">
                <a:solidFill>
                  <a:srgbClr val="454E60"/>
                </a:solidFill>
                <a:latin typeface="Helvetica" pitchFamily="2" charset="0"/>
              </a:rPr>
              <a:t>confirmed malaria cases and malaria tests </a:t>
            </a:r>
            <a:r>
              <a:rPr lang="en-US" sz="1600" dirty="0">
                <a:solidFill>
                  <a:srgbClr val="454E60"/>
                </a:solidFill>
                <a:latin typeface="Helvetica" pitchFamily="2" charset="0"/>
              </a:rPr>
              <a:t>(RDTs and microscopy) conducted</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21" name="Straight Arrow Connector 20">
            <a:extLst>
              <a:ext uri="{FF2B5EF4-FFF2-40B4-BE49-F238E27FC236}">
                <a16:creationId xmlns:a16="http://schemas.microsoft.com/office/drawing/2014/main" id="{287B5FCD-40E5-50FC-9B80-7FFEE6AFDBC5}"/>
              </a:ext>
            </a:extLst>
          </p:cNvPr>
          <p:cNvCxnSpPr>
            <a:cxnSpLocks/>
          </p:cNvCxnSpPr>
          <p:nvPr/>
        </p:nvCxnSpPr>
        <p:spPr>
          <a:xfrm flipV="1">
            <a:off x="7869512" y="3314700"/>
            <a:ext cx="260254" cy="2034223"/>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E38D0E8A-8E82-0162-9F3B-B1E8841C44C1}"/>
              </a:ext>
            </a:extLst>
          </p:cNvPr>
          <p:cNvSpPr txBox="1"/>
          <p:nvPr/>
        </p:nvSpPr>
        <p:spPr>
          <a:xfrm>
            <a:off x="6954490" y="5234623"/>
            <a:ext cx="2917029" cy="1440802"/>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To select a variable, highlight it as shown here, then press the top ‘across’ arrow to move it into the </a:t>
            </a:r>
            <a:r>
              <a:rPr lang="en-US" sz="1600" b="1" dirty="0">
                <a:solidFill>
                  <a:srgbClr val="454E60"/>
                </a:solidFill>
                <a:latin typeface="Helvetica" pitchFamily="2" charset="0"/>
              </a:rPr>
              <a:t>selected items</a:t>
            </a:r>
            <a:r>
              <a:rPr lang="en-US" sz="1600" dirty="0">
                <a:solidFill>
                  <a:srgbClr val="454E60"/>
                </a:solidFill>
                <a:latin typeface="Helvetica" pitchFamily="2" charset="0"/>
              </a:rPr>
              <a:t> section</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9" name="TextBox 8">
            <a:extLst>
              <a:ext uri="{FF2B5EF4-FFF2-40B4-BE49-F238E27FC236}">
                <a16:creationId xmlns:a16="http://schemas.microsoft.com/office/drawing/2014/main" id="{568A26E8-2796-F011-BE89-9DBBD00441C6}"/>
              </a:ext>
            </a:extLst>
          </p:cNvPr>
          <p:cNvSpPr txBox="1"/>
          <p:nvPr/>
        </p:nvSpPr>
        <p:spPr>
          <a:xfrm>
            <a:off x="5834284" y="182574"/>
            <a:ext cx="6114343" cy="916769"/>
          </a:xfrm>
          <a:prstGeom prst="rect">
            <a:avLst/>
          </a:prstGeom>
          <a:solidFill>
            <a:schemeClr val="accent5">
              <a:lumMod val="20000"/>
              <a:lumOff val="80000"/>
            </a:schemeClr>
          </a:solidFill>
        </p:spPr>
        <p:txBody>
          <a:bodyPr wrap="square" lIns="91440" tIns="91440" rIns="91440" bIns="91440" rtlCol="0">
            <a:noAutofit/>
          </a:bodyPr>
          <a:lstStyle/>
          <a:p>
            <a:r>
              <a:rPr lang="en-US" sz="1600" b="1" dirty="0">
                <a:solidFill>
                  <a:srgbClr val="454E60"/>
                </a:solidFill>
                <a:latin typeface="Helvetica" pitchFamily="2" charset="0"/>
              </a:rPr>
              <a:t>Avoid the malaria indicators with a ‘CH’ prefix </a:t>
            </a:r>
            <a:r>
              <a:rPr lang="en-US" sz="1600" dirty="0">
                <a:solidFill>
                  <a:srgbClr val="454E60"/>
                </a:solidFill>
                <a:latin typeface="Helvetica" pitchFamily="2" charset="0"/>
              </a:rPr>
              <a:t>– these relate to cases detected via community case management – today we’ll focus on malaria cases reported at health facilities</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356677847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9878EC-6637-EE23-B0F6-6DBD67589810}"/>
              </a:ext>
            </a:extLst>
          </p:cNvPr>
          <p:cNvPicPr>
            <a:picLocks noChangeAspect="1"/>
          </p:cNvPicPr>
          <p:nvPr/>
        </p:nvPicPr>
        <p:blipFill>
          <a:blip r:embed="rId2"/>
          <a:stretch>
            <a:fillRect/>
          </a:stretch>
        </p:blipFill>
        <p:spPr>
          <a:xfrm>
            <a:off x="565484" y="1496020"/>
            <a:ext cx="8621787" cy="4900678"/>
          </a:xfrm>
          <a:prstGeom prst="rect">
            <a:avLst/>
          </a:prstGeom>
        </p:spPr>
      </p:pic>
      <p:sp>
        <p:nvSpPr>
          <p:cNvPr id="6" name="Text Placeholder 1">
            <a:extLst>
              <a:ext uri="{FF2B5EF4-FFF2-40B4-BE49-F238E27FC236}">
                <a16:creationId xmlns:a16="http://schemas.microsoft.com/office/drawing/2014/main" id="{733B29F8-3A2F-A867-3E76-CDC66D5E7A5B}"/>
              </a:ext>
            </a:extLst>
          </p:cNvPr>
          <p:cNvSpPr txBox="1">
            <a:spLocks/>
          </p:cNvSpPr>
          <p:nvPr/>
        </p:nvSpPr>
        <p:spPr>
          <a:xfrm>
            <a:off x="754942" y="545160"/>
            <a:ext cx="2917030"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Finding malaria data (2)</a:t>
            </a:r>
          </a:p>
        </p:txBody>
      </p:sp>
      <p:cxnSp>
        <p:nvCxnSpPr>
          <p:cNvPr id="7" name="Straight Arrow Connector 6">
            <a:extLst>
              <a:ext uri="{FF2B5EF4-FFF2-40B4-BE49-F238E27FC236}">
                <a16:creationId xmlns:a16="http://schemas.microsoft.com/office/drawing/2014/main" id="{B07E83DC-44DD-A52E-5E81-7B4EDBC708C1}"/>
              </a:ext>
            </a:extLst>
          </p:cNvPr>
          <p:cNvCxnSpPr>
            <a:cxnSpLocks/>
          </p:cNvCxnSpPr>
          <p:nvPr/>
        </p:nvCxnSpPr>
        <p:spPr>
          <a:xfrm flipH="1">
            <a:off x="8666435" y="2668332"/>
            <a:ext cx="608536" cy="24331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4CCCAA0-3E56-B782-90A6-E89AA0A43798}"/>
              </a:ext>
            </a:extLst>
          </p:cNvPr>
          <p:cNvSpPr txBox="1"/>
          <p:nvPr/>
        </p:nvSpPr>
        <p:spPr>
          <a:xfrm>
            <a:off x="9274971" y="2316738"/>
            <a:ext cx="2917029" cy="703188"/>
          </a:xfrm>
          <a:prstGeom prst="rect">
            <a:avLst/>
          </a:prstGeom>
          <a:solidFill>
            <a:schemeClr val="accent1">
              <a:lumMod val="20000"/>
              <a:lumOff val="80000"/>
            </a:schemeClr>
          </a:solidFill>
        </p:spPr>
        <p:txBody>
          <a:bodyPr wrap="square" lIns="91440" tIns="91440" rIns="91440" bIns="91440" rtlCol="0">
            <a:noAutofit/>
          </a:bodyPr>
          <a:lstStyle/>
          <a:p>
            <a:r>
              <a:rPr lang="en-US" sz="1600" b="1" dirty="0">
                <a:solidFill>
                  <a:srgbClr val="454E60"/>
                </a:solidFill>
                <a:latin typeface="Helvetica" pitchFamily="2" charset="0"/>
              </a:rPr>
              <a:t>Select these 5 malaria data elements</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4112823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8A57D6-91A8-1BFF-A221-3A819C9BB623}"/>
              </a:ext>
            </a:extLst>
          </p:cNvPr>
          <p:cNvPicPr>
            <a:picLocks noChangeAspect="1"/>
          </p:cNvPicPr>
          <p:nvPr/>
        </p:nvPicPr>
        <p:blipFill>
          <a:blip r:embed="rId2"/>
          <a:stretch>
            <a:fillRect/>
          </a:stretch>
        </p:blipFill>
        <p:spPr>
          <a:xfrm>
            <a:off x="2545402" y="1289741"/>
            <a:ext cx="8403334" cy="4765629"/>
          </a:xfrm>
          <a:prstGeom prst="rect">
            <a:avLst/>
          </a:prstGeom>
        </p:spPr>
      </p:pic>
      <p:sp>
        <p:nvSpPr>
          <p:cNvPr id="8" name="Text Placeholder 1">
            <a:extLst>
              <a:ext uri="{FF2B5EF4-FFF2-40B4-BE49-F238E27FC236}">
                <a16:creationId xmlns:a16="http://schemas.microsoft.com/office/drawing/2014/main" id="{A40956DE-30D3-E2DE-4300-725868BF0A14}"/>
              </a:ext>
            </a:extLst>
          </p:cNvPr>
          <p:cNvSpPr txBox="1">
            <a:spLocks/>
          </p:cNvSpPr>
          <p:nvPr/>
        </p:nvSpPr>
        <p:spPr>
          <a:xfrm>
            <a:off x="754942" y="545160"/>
            <a:ext cx="2917030"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Finding malaria data (3)</a:t>
            </a:r>
          </a:p>
        </p:txBody>
      </p:sp>
      <p:cxnSp>
        <p:nvCxnSpPr>
          <p:cNvPr id="9" name="Straight Arrow Connector 8">
            <a:extLst>
              <a:ext uri="{FF2B5EF4-FFF2-40B4-BE49-F238E27FC236}">
                <a16:creationId xmlns:a16="http://schemas.microsoft.com/office/drawing/2014/main" id="{5A814593-557B-9989-C977-B9ADC66C1164}"/>
              </a:ext>
            </a:extLst>
          </p:cNvPr>
          <p:cNvCxnSpPr>
            <a:cxnSpLocks/>
          </p:cNvCxnSpPr>
          <p:nvPr/>
        </p:nvCxnSpPr>
        <p:spPr>
          <a:xfrm flipV="1">
            <a:off x="1851799" y="2382253"/>
            <a:ext cx="1011717" cy="77469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9131CAD-9CD9-734E-B066-9D37EE91BCED}"/>
              </a:ext>
            </a:extLst>
          </p:cNvPr>
          <p:cNvSpPr txBox="1"/>
          <p:nvPr/>
        </p:nvSpPr>
        <p:spPr>
          <a:xfrm>
            <a:off x="541439" y="2789987"/>
            <a:ext cx="1403649" cy="1220546"/>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We’ll also use some malaria indicators </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3" name="Straight Arrow Connector 12">
            <a:extLst>
              <a:ext uri="{FF2B5EF4-FFF2-40B4-BE49-F238E27FC236}">
                <a16:creationId xmlns:a16="http://schemas.microsoft.com/office/drawing/2014/main" id="{3D047E4B-5694-9AA2-5AB3-4C19DFFF71B5}"/>
              </a:ext>
            </a:extLst>
          </p:cNvPr>
          <p:cNvCxnSpPr>
            <a:cxnSpLocks/>
          </p:cNvCxnSpPr>
          <p:nvPr/>
        </p:nvCxnSpPr>
        <p:spPr>
          <a:xfrm flipV="1">
            <a:off x="1874597" y="2030348"/>
            <a:ext cx="1650656" cy="257140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7C52212-62E8-7B17-1A3D-F67A758452CF}"/>
              </a:ext>
            </a:extLst>
          </p:cNvPr>
          <p:cNvSpPr txBox="1"/>
          <p:nvPr/>
        </p:nvSpPr>
        <p:spPr>
          <a:xfrm>
            <a:off x="541438" y="4418266"/>
            <a:ext cx="1744562" cy="1729871"/>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Another way to find your indicators is simply to type a keywork in the top box</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5" name="Straight Arrow Connector 14">
            <a:extLst>
              <a:ext uri="{FF2B5EF4-FFF2-40B4-BE49-F238E27FC236}">
                <a16:creationId xmlns:a16="http://schemas.microsoft.com/office/drawing/2014/main" id="{FAD856DB-56E3-0382-07F3-53B7B7A55362}"/>
              </a:ext>
            </a:extLst>
          </p:cNvPr>
          <p:cNvCxnSpPr>
            <a:cxnSpLocks/>
          </p:cNvCxnSpPr>
          <p:nvPr/>
        </p:nvCxnSpPr>
        <p:spPr>
          <a:xfrm flipH="1" flipV="1">
            <a:off x="9059779" y="3886200"/>
            <a:ext cx="1481565" cy="1289053"/>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3757803-C229-9185-4E8E-CB9891F6EC81}"/>
              </a:ext>
            </a:extLst>
          </p:cNvPr>
          <p:cNvSpPr txBox="1"/>
          <p:nvPr/>
        </p:nvSpPr>
        <p:spPr>
          <a:xfrm>
            <a:off x="10076455" y="4979740"/>
            <a:ext cx="1744562" cy="928063"/>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Let’s also select these 3 indicators</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249911667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7C32D566-1B01-43F4-1C42-2F8D71B85F39}"/>
              </a:ext>
            </a:extLst>
          </p:cNvPr>
          <p:cNvSpPr txBox="1">
            <a:spLocks/>
          </p:cNvSpPr>
          <p:nvPr/>
        </p:nvSpPr>
        <p:spPr>
          <a:xfrm>
            <a:off x="754942" y="545160"/>
            <a:ext cx="4442700"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A note on finding the ‘right’ variables</a:t>
            </a:r>
          </a:p>
        </p:txBody>
      </p:sp>
      <p:sp>
        <p:nvSpPr>
          <p:cNvPr id="8" name="TextBox 7">
            <a:extLst>
              <a:ext uri="{FF2B5EF4-FFF2-40B4-BE49-F238E27FC236}">
                <a16:creationId xmlns:a16="http://schemas.microsoft.com/office/drawing/2014/main" id="{0145ED6D-1508-D79F-153D-FAC672ABCCF0}"/>
              </a:ext>
            </a:extLst>
          </p:cNvPr>
          <p:cNvSpPr txBox="1"/>
          <p:nvPr/>
        </p:nvSpPr>
        <p:spPr>
          <a:xfrm>
            <a:off x="754942" y="1780223"/>
            <a:ext cx="6187279" cy="2081914"/>
          </a:xfrm>
          <a:prstGeom prst="rect">
            <a:avLst/>
          </a:prstGeom>
          <a:solidFill>
            <a:schemeClr val="accent4">
              <a:lumMod val="20000"/>
              <a:lumOff val="80000"/>
            </a:schemeClr>
          </a:solidFill>
        </p:spPr>
        <p:txBody>
          <a:bodyPr wrap="square" lIns="91440" tIns="91440" rIns="91440" bIns="91440" rtlCol="0">
            <a:noAutofit/>
          </a:bodyPr>
          <a:lstStyle/>
          <a:p>
            <a:r>
              <a:rPr lang="en-US" dirty="0">
                <a:solidFill>
                  <a:srgbClr val="454E60"/>
                </a:solidFill>
                <a:latin typeface="Helvetica" pitchFamily="2" charset="0"/>
              </a:rPr>
              <a:t>There are typically a lot of variables that relate to malaria burden, and not all countries regularly report all variables – we normally start by asking a local expert which elements/indicators to use</a:t>
            </a:r>
          </a:p>
          <a:p>
            <a:endParaRPr lang="en-US" dirty="0">
              <a:solidFill>
                <a:srgbClr val="454E60"/>
              </a:solidFill>
              <a:latin typeface="Helvetica" pitchFamily="2" charset="0"/>
            </a:endParaRPr>
          </a:p>
          <a:p>
            <a:r>
              <a:rPr lang="en-US" dirty="0">
                <a:solidFill>
                  <a:srgbClr val="454E60"/>
                </a:solidFill>
                <a:latin typeface="Helvetica" pitchFamily="2" charset="0"/>
              </a:rPr>
              <a:t>Failing that, we can manually interrogate the data to see which are reported</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2" name="TextBox 1">
            <a:extLst>
              <a:ext uri="{FF2B5EF4-FFF2-40B4-BE49-F238E27FC236}">
                <a16:creationId xmlns:a16="http://schemas.microsoft.com/office/drawing/2014/main" id="{E8ED01DA-6DB1-4822-561D-6C1B3E6D0F90}"/>
              </a:ext>
            </a:extLst>
          </p:cNvPr>
          <p:cNvSpPr txBox="1"/>
          <p:nvPr/>
        </p:nvSpPr>
        <p:spPr>
          <a:xfrm>
            <a:off x="754942" y="4319337"/>
            <a:ext cx="4586382" cy="2634916"/>
          </a:xfrm>
          <a:prstGeom prst="rect">
            <a:avLst/>
          </a:prstGeom>
          <a:noFill/>
        </p:spPr>
        <p:txBody>
          <a:bodyPr wrap="square" lIns="0" tIns="0" rIns="0" bIns="0" rtlCol="0">
            <a:noAutofit/>
          </a:bodyPr>
          <a:lstStyle/>
          <a:p>
            <a:pPr algn="l"/>
            <a:r>
              <a:rPr lang="en-US" dirty="0">
                <a:solidFill>
                  <a:srgbClr val="454E60"/>
                </a:solidFill>
                <a:latin typeface="Helvetica" pitchFamily="2" charset="0"/>
              </a:rPr>
              <a:t>Feel free to select a much wider range of malaria variable to explore whether they’re all useful, and how they relate to each other</a:t>
            </a:r>
          </a:p>
          <a:p>
            <a:pPr algn="l"/>
            <a:endParaRPr lang="en-US" dirty="0">
              <a:solidFill>
                <a:srgbClr val="454E60"/>
              </a:solidFill>
              <a:latin typeface="Helvetica" pitchFamily="2" charset="0"/>
            </a:endParaRPr>
          </a:p>
          <a:p>
            <a:pPr algn="l"/>
            <a:r>
              <a:rPr lang="en-US" dirty="0">
                <a:solidFill>
                  <a:srgbClr val="454E60"/>
                </a:solidFill>
                <a:latin typeface="Helvetica" pitchFamily="2" charset="0"/>
              </a:rPr>
              <a:t>There are also sometimes duplicate variables, for example, this demo DHIS2 has 2 identical indicators for total malaria cases</a:t>
            </a:r>
          </a:p>
          <a:p>
            <a:pPr algn="l"/>
            <a:endParaRPr lang="en-US" sz="1600" dirty="0">
              <a:solidFill>
                <a:srgbClr val="454E60"/>
              </a:solidFill>
              <a:latin typeface="Helvetica" pitchFamily="2" charset="0"/>
            </a:endParaRPr>
          </a:p>
          <a:p>
            <a:pPr algn="l"/>
            <a:endParaRPr lang="en-US" sz="1600" dirty="0" err="1">
              <a:solidFill>
                <a:srgbClr val="454E60"/>
              </a:solidFill>
              <a:latin typeface="Helvetica" pitchFamily="2" charset="0"/>
            </a:endParaRPr>
          </a:p>
        </p:txBody>
      </p:sp>
      <p:pic>
        <p:nvPicPr>
          <p:cNvPr id="4" name="Picture 3">
            <a:extLst>
              <a:ext uri="{FF2B5EF4-FFF2-40B4-BE49-F238E27FC236}">
                <a16:creationId xmlns:a16="http://schemas.microsoft.com/office/drawing/2014/main" id="{E2158B61-C7BB-8F83-3B2D-25CD7EC3FD7D}"/>
              </a:ext>
            </a:extLst>
          </p:cNvPr>
          <p:cNvPicPr>
            <a:picLocks noChangeAspect="1"/>
          </p:cNvPicPr>
          <p:nvPr/>
        </p:nvPicPr>
        <p:blipFill>
          <a:blip r:embed="rId2"/>
          <a:stretch>
            <a:fillRect/>
          </a:stretch>
        </p:blipFill>
        <p:spPr>
          <a:xfrm>
            <a:off x="7298582" y="1128003"/>
            <a:ext cx="4348143" cy="5077777"/>
          </a:xfrm>
          <a:prstGeom prst="rect">
            <a:avLst/>
          </a:prstGeom>
        </p:spPr>
      </p:pic>
      <p:cxnSp>
        <p:nvCxnSpPr>
          <p:cNvPr id="5" name="Straight Arrow Connector 4">
            <a:extLst>
              <a:ext uri="{FF2B5EF4-FFF2-40B4-BE49-F238E27FC236}">
                <a16:creationId xmlns:a16="http://schemas.microsoft.com/office/drawing/2014/main" id="{FD2C2EEB-09F2-070C-1B23-2778C9A703B6}"/>
              </a:ext>
            </a:extLst>
          </p:cNvPr>
          <p:cNvCxnSpPr>
            <a:cxnSpLocks/>
          </p:cNvCxnSpPr>
          <p:nvPr/>
        </p:nvCxnSpPr>
        <p:spPr>
          <a:xfrm flipV="1">
            <a:off x="7298582" y="3454403"/>
            <a:ext cx="3794534" cy="108150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DFA7C65-4F56-3500-4D65-9E026C77C8D2}"/>
              </a:ext>
            </a:extLst>
          </p:cNvPr>
          <p:cNvSpPr txBox="1"/>
          <p:nvPr/>
        </p:nvSpPr>
        <p:spPr>
          <a:xfrm>
            <a:off x="5894933" y="4229099"/>
            <a:ext cx="1403649" cy="1630279"/>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You can click the circled ‘</a:t>
            </a:r>
            <a:r>
              <a:rPr lang="en-US" sz="1600" i="1" dirty="0" err="1">
                <a:solidFill>
                  <a:srgbClr val="454E60"/>
                </a:solidFill>
                <a:latin typeface="Helvetica" pitchFamily="2" charset="0"/>
              </a:rPr>
              <a:t>i</a:t>
            </a:r>
            <a:r>
              <a:rPr lang="en-US" sz="1600" i="1" dirty="0">
                <a:solidFill>
                  <a:srgbClr val="454E60"/>
                </a:solidFill>
                <a:latin typeface="Helvetica" pitchFamily="2" charset="0"/>
              </a:rPr>
              <a:t>’</a:t>
            </a:r>
            <a:endParaRPr lang="en-US" sz="1600" dirty="0">
              <a:solidFill>
                <a:srgbClr val="454E60"/>
              </a:solidFill>
              <a:latin typeface="Helvetica" pitchFamily="2" charset="0"/>
            </a:endParaRPr>
          </a:p>
          <a:p>
            <a:pPr algn="l"/>
            <a:r>
              <a:rPr lang="en-US" sz="1600" dirty="0">
                <a:solidFill>
                  <a:srgbClr val="454E60"/>
                </a:solidFill>
                <a:latin typeface="Helvetica" pitchFamily="2" charset="0"/>
              </a:rPr>
              <a:t>Here to get more details on each variables</a:t>
            </a: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150909847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6432F48-8534-4691-B752-0A67799C99AC}"/>
              </a:ext>
            </a:extLst>
          </p:cNvPr>
          <p:cNvSpPr txBox="1">
            <a:spLocks/>
          </p:cNvSpPr>
          <p:nvPr/>
        </p:nvSpPr>
        <p:spPr>
          <a:xfrm>
            <a:off x="754942" y="545160"/>
            <a:ext cx="2917030"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Selecting time periods</a:t>
            </a:r>
          </a:p>
        </p:txBody>
      </p:sp>
      <p:sp>
        <p:nvSpPr>
          <p:cNvPr id="5" name="TextBox 4">
            <a:extLst>
              <a:ext uri="{FF2B5EF4-FFF2-40B4-BE49-F238E27FC236}">
                <a16:creationId xmlns:a16="http://schemas.microsoft.com/office/drawing/2014/main" id="{70FE735F-EA74-02F3-400A-8529255DCF71}"/>
              </a:ext>
            </a:extLst>
          </p:cNvPr>
          <p:cNvSpPr txBox="1"/>
          <p:nvPr/>
        </p:nvSpPr>
        <p:spPr>
          <a:xfrm>
            <a:off x="754942" y="1816318"/>
            <a:ext cx="2457490" cy="1606666"/>
          </a:xfrm>
          <a:prstGeom prst="rect">
            <a:avLst/>
          </a:prstGeom>
          <a:solidFill>
            <a:schemeClr val="accent4">
              <a:lumMod val="20000"/>
              <a:lumOff val="80000"/>
            </a:schemeClr>
          </a:solidFill>
        </p:spPr>
        <p:txBody>
          <a:bodyPr wrap="square" lIns="91440" tIns="91440" rIns="91440" bIns="91440" rtlCol="0">
            <a:noAutofit/>
          </a:bodyPr>
          <a:lstStyle/>
          <a:p>
            <a:r>
              <a:rPr lang="en-US" dirty="0">
                <a:solidFill>
                  <a:srgbClr val="454E60"/>
                </a:solidFill>
                <a:latin typeface="Helvetica" pitchFamily="2" charset="0"/>
              </a:rPr>
              <a:t>You can either select a period relative to today (i.e. last 3 months), or you can select fixed periods</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9" name="TextBox 8">
            <a:extLst>
              <a:ext uri="{FF2B5EF4-FFF2-40B4-BE49-F238E27FC236}">
                <a16:creationId xmlns:a16="http://schemas.microsoft.com/office/drawing/2014/main" id="{1C4BC0FC-B4CA-1262-57AD-92D05BC49E15}"/>
              </a:ext>
            </a:extLst>
          </p:cNvPr>
          <p:cNvSpPr txBox="1"/>
          <p:nvPr/>
        </p:nvSpPr>
        <p:spPr>
          <a:xfrm>
            <a:off x="754942" y="5293234"/>
            <a:ext cx="1660977" cy="1412366"/>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 First select ‘fixed periods’ and then select ‘monthly’ and ‘2024’ </a:t>
            </a:r>
          </a:p>
        </p:txBody>
      </p:sp>
      <p:sp>
        <p:nvSpPr>
          <p:cNvPr id="10" name="TextBox 9">
            <a:extLst>
              <a:ext uri="{FF2B5EF4-FFF2-40B4-BE49-F238E27FC236}">
                <a16:creationId xmlns:a16="http://schemas.microsoft.com/office/drawing/2014/main" id="{8A53412A-92CD-CA22-782D-911110A70C5A}"/>
              </a:ext>
            </a:extLst>
          </p:cNvPr>
          <p:cNvSpPr txBox="1"/>
          <p:nvPr/>
        </p:nvSpPr>
        <p:spPr>
          <a:xfrm>
            <a:off x="754942" y="3648771"/>
            <a:ext cx="2457490" cy="1220546"/>
          </a:xfrm>
          <a:prstGeom prst="rect">
            <a:avLst/>
          </a:prstGeom>
          <a:solidFill>
            <a:schemeClr val="accent4">
              <a:lumMod val="20000"/>
              <a:lumOff val="80000"/>
            </a:schemeClr>
          </a:solidFill>
        </p:spPr>
        <p:txBody>
          <a:bodyPr wrap="square" lIns="91440" tIns="91440" rIns="91440" bIns="91440" rtlCol="0">
            <a:noAutofit/>
          </a:bodyPr>
          <a:lstStyle/>
          <a:p>
            <a:r>
              <a:rPr lang="en-US" dirty="0">
                <a:solidFill>
                  <a:srgbClr val="454E60"/>
                </a:solidFill>
                <a:latin typeface="Helvetica" pitchFamily="2" charset="0"/>
              </a:rPr>
              <a:t>In this example, we’re going to look at monthly data from 2024 only</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pic>
        <p:nvPicPr>
          <p:cNvPr id="12" name="Picture 11">
            <a:extLst>
              <a:ext uri="{FF2B5EF4-FFF2-40B4-BE49-F238E27FC236}">
                <a16:creationId xmlns:a16="http://schemas.microsoft.com/office/drawing/2014/main" id="{751CF00A-E56F-F666-F182-BB924468D0EC}"/>
              </a:ext>
            </a:extLst>
          </p:cNvPr>
          <p:cNvPicPr>
            <a:picLocks noChangeAspect="1"/>
          </p:cNvPicPr>
          <p:nvPr/>
        </p:nvPicPr>
        <p:blipFill>
          <a:blip r:embed="rId2"/>
          <a:stretch>
            <a:fillRect/>
          </a:stretch>
        </p:blipFill>
        <p:spPr>
          <a:xfrm>
            <a:off x="3671972" y="459217"/>
            <a:ext cx="8131635" cy="5462337"/>
          </a:xfrm>
          <a:prstGeom prst="rect">
            <a:avLst/>
          </a:prstGeom>
        </p:spPr>
      </p:pic>
      <p:cxnSp>
        <p:nvCxnSpPr>
          <p:cNvPr id="8" name="Straight Arrow Connector 7">
            <a:extLst>
              <a:ext uri="{FF2B5EF4-FFF2-40B4-BE49-F238E27FC236}">
                <a16:creationId xmlns:a16="http://schemas.microsoft.com/office/drawing/2014/main" id="{70B1C425-3C2E-AAE2-28AF-E6F72407C9EC}"/>
              </a:ext>
            </a:extLst>
          </p:cNvPr>
          <p:cNvCxnSpPr>
            <a:cxnSpLocks/>
          </p:cNvCxnSpPr>
          <p:nvPr/>
        </p:nvCxnSpPr>
        <p:spPr>
          <a:xfrm flipV="1">
            <a:off x="2660255" y="2232302"/>
            <a:ext cx="2773136" cy="3835629"/>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5D7858C-75B2-B582-EDE4-CC88847265EC}"/>
              </a:ext>
            </a:extLst>
          </p:cNvPr>
          <p:cNvCxnSpPr>
            <a:cxnSpLocks/>
          </p:cNvCxnSpPr>
          <p:nvPr/>
        </p:nvCxnSpPr>
        <p:spPr>
          <a:xfrm flipV="1">
            <a:off x="7231931" y="2808133"/>
            <a:ext cx="658950" cy="1750615"/>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FE70824-C7F3-24C0-79EA-EC2B18A9C674}"/>
              </a:ext>
            </a:extLst>
          </p:cNvPr>
          <p:cNvSpPr txBox="1"/>
          <p:nvPr/>
        </p:nvSpPr>
        <p:spPr>
          <a:xfrm>
            <a:off x="6445108" y="4484408"/>
            <a:ext cx="1660977" cy="922479"/>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Click the double arrow to bring all months over</a:t>
            </a:r>
          </a:p>
        </p:txBody>
      </p:sp>
      <p:cxnSp>
        <p:nvCxnSpPr>
          <p:cNvPr id="18" name="Straight Arrow Connector 17">
            <a:extLst>
              <a:ext uri="{FF2B5EF4-FFF2-40B4-BE49-F238E27FC236}">
                <a16:creationId xmlns:a16="http://schemas.microsoft.com/office/drawing/2014/main" id="{9729DE15-8424-BFF9-8840-8C3F755BBF93}"/>
              </a:ext>
            </a:extLst>
          </p:cNvPr>
          <p:cNvCxnSpPr>
            <a:cxnSpLocks/>
          </p:cNvCxnSpPr>
          <p:nvPr/>
        </p:nvCxnSpPr>
        <p:spPr>
          <a:xfrm flipH="1">
            <a:off x="9335984" y="1830338"/>
            <a:ext cx="2025527" cy="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14F5BB7-BD66-485C-8FEF-F0F5E4355ECC}"/>
              </a:ext>
            </a:extLst>
          </p:cNvPr>
          <p:cNvSpPr txBox="1"/>
          <p:nvPr/>
        </p:nvSpPr>
        <p:spPr>
          <a:xfrm>
            <a:off x="10455966" y="1369098"/>
            <a:ext cx="1736034" cy="1943944"/>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Sometimes there is a period auto selected at the top – make sure to remove it by clicking the single right arrow</a:t>
            </a:r>
          </a:p>
        </p:txBody>
      </p:sp>
    </p:spTree>
    <p:extLst>
      <p:ext uri="{BB962C8B-B14F-4D97-AF65-F5344CB8AC3E}">
        <p14:creationId xmlns:p14="http://schemas.microsoft.com/office/powerpoint/2010/main" val="17069870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5C2A3159-59EC-5C16-74FC-F931B3C7F732}"/>
              </a:ext>
            </a:extLst>
          </p:cNvPr>
          <p:cNvSpPr txBox="1">
            <a:spLocks/>
          </p:cNvSpPr>
          <p:nvPr/>
        </p:nvSpPr>
        <p:spPr>
          <a:xfrm>
            <a:off x="754942" y="545160"/>
            <a:ext cx="3379736"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Selecting organization unit</a:t>
            </a:r>
          </a:p>
        </p:txBody>
      </p:sp>
      <p:sp>
        <p:nvSpPr>
          <p:cNvPr id="5" name="TextBox 4">
            <a:extLst>
              <a:ext uri="{FF2B5EF4-FFF2-40B4-BE49-F238E27FC236}">
                <a16:creationId xmlns:a16="http://schemas.microsoft.com/office/drawing/2014/main" id="{A60B46B1-BA8E-D834-B0C0-9923A7BB32C1}"/>
              </a:ext>
            </a:extLst>
          </p:cNvPr>
          <p:cNvSpPr txBox="1"/>
          <p:nvPr/>
        </p:nvSpPr>
        <p:spPr>
          <a:xfrm>
            <a:off x="754942" y="1816318"/>
            <a:ext cx="2457490" cy="1606666"/>
          </a:xfrm>
          <a:prstGeom prst="rect">
            <a:avLst/>
          </a:prstGeom>
          <a:solidFill>
            <a:schemeClr val="accent4">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At the moment we’re looking at national totals, but we can also look at the data at smaller spatial units – down to the health facility level</a:t>
            </a:r>
          </a:p>
          <a:p>
            <a:pPr algn="l"/>
            <a:r>
              <a:rPr lang="en-US" sz="1600" dirty="0">
                <a:solidFill>
                  <a:srgbClr val="454E60"/>
                </a:solidFill>
                <a:latin typeface="Helvetica" pitchFamily="2" charset="0"/>
              </a:rPr>
              <a:t> </a:t>
            </a:r>
          </a:p>
        </p:txBody>
      </p:sp>
      <p:sp>
        <p:nvSpPr>
          <p:cNvPr id="8" name="TextBox 7">
            <a:extLst>
              <a:ext uri="{FF2B5EF4-FFF2-40B4-BE49-F238E27FC236}">
                <a16:creationId xmlns:a16="http://schemas.microsoft.com/office/drawing/2014/main" id="{88FBF71A-ECF3-E025-EC7A-56321BA73121}"/>
              </a:ext>
            </a:extLst>
          </p:cNvPr>
          <p:cNvSpPr txBox="1"/>
          <p:nvPr/>
        </p:nvSpPr>
        <p:spPr>
          <a:xfrm>
            <a:off x="783833" y="3838968"/>
            <a:ext cx="1876422" cy="613762"/>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Select </a:t>
            </a:r>
            <a:r>
              <a:rPr lang="en-US" sz="1600" b="1" dirty="0">
                <a:solidFill>
                  <a:srgbClr val="454E60"/>
                </a:solidFill>
                <a:latin typeface="Helvetica" pitchFamily="2" charset="0"/>
              </a:rPr>
              <a:t>organization unit</a:t>
            </a:r>
            <a:endParaRPr lang="en-US" sz="1600" dirty="0">
              <a:solidFill>
                <a:srgbClr val="454E60"/>
              </a:solidFill>
              <a:latin typeface="Helvetica" pitchFamily="2" charset="0"/>
            </a:endParaRPr>
          </a:p>
        </p:txBody>
      </p:sp>
      <p:cxnSp>
        <p:nvCxnSpPr>
          <p:cNvPr id="9" name="Straight Arrow Connector 8">
            <a:extLst>
              <a:ext uri="{FF2B5EF4-FFF2-40B4-BE49-F238E27FC236}">
                <a16:creationId xmlns:a16="http://schemas.microsoft.com/office/drawing/2014/main" id="{92049C2C-92C0-CBEA-AA15-833917620B07}"/>
              </a:ext>
            </a:extLst>
          </p:cNvPr>
          <p:cNvCxnSpPr>
            <a:cxnSpLocks/>
          </p:cNvCxnSpPr>
          <p:nvPr/>
        </p:nvCxnSpPr>
        <p:spPr>
          <a:xfrm flipV="1">
            <a:off x="2660255" y="2232302"/>
            <a:ext cx="2773136" cy="186262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A2CEB26-405F-E660-D389-9727314D000E}"/>
              </a:ext>
            </a:extLst>
          </p:cNvPr>
          <p:cNvSpPr txBox="1"/>
          <p:nvPr/>
        </p:nvSpPr>
        <p:spPr>
          <a:xfrm>
            <a:off x="1045476" y="4868713"/>
            <a:ext cx="2773136" cy="1650397"/>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We can either select all the provinces manually by selecting the boxes – this method is best when we just want to look at a subset of provinces, districts etc.</a:t>
            </a:r>
          </a:p>
        </p:txBody>
      </p:sp>
      <p:pic>
        <p:nvPicPr>
          <p:cNvPr id="13" name="Picture 12">
            <a:extLst>
              <a:ext uri="{FF2B5EF4-FFF2-40B4-BE49-F238E27FC236}">
                <a16:creationId xmlns:a16="http://schemas.microsoft.com/office/drawing/2014/main" id="{310DE027-80F6-5E7B-C8D8-6E5A9AB83A30}"/>
              </a:ext>
            </a:extLst>
          </p:cNvPr>
          <p:cNvPicPr>
            <a:picLocks noChangeAspect="1"/>
          </p:cNvPicPr>
          <p:nvPr/>
        </p:nvPicPr>
        <p:blipFill>
          <a:blip r:embed="rId2"/>
          <a:stretch>
            <a:fillRect/>
          </a:stretch>
        </p:blipFill>
        <p:spPr>
          <a:xfrm>
            <a:off x="5433391" y="218662"/>
            <a:ext cx="6272500" cy="5658678"/>
          </a:xfrm>
          <a:prstGeom prst="rect">
            <a:avLst/>
          </a:prstGeom>
        </p:spPr>
      </p:pic>
      <p:pic>
        <p:nvPicPr>
          <p:cNvPr id="15" name="Picture 14">
            <a:extLst>
              <a:ext uri="{FF2B5EF4-FFF2-40B4-BE49-F238E27FC236}">
                <a16:creationId xmlns:a16="http://schemas.microsoft.com/office/drawing/2014/main" id="{31C46CC8-5C0D-53AE-2049-66D9903964F2}"/>
              </a:ext>
            </a:extLst>
          </p:cNvPr>
          <p:cNvPicPr>
            <a:picLocks noChangeAspect="1"/>
          </p:cNvPicPr>
          <p:nvPr/>
        </p:nvPicPr>
        <p:blipFill>
          <a:blip r:embed="rId3"/>
          <a:stretch>
            <a:fillRect/>
          </a:stretch>
        </p:blipFill>
        <p:spPr>
          <a:xfrm>
            <a:off x="8415885" y="2970251"/>
            <a:ext cx="3776115" cy="3887749"/>
          </a:xfrm>
          <a:prstGeom prst="rect">
            <a:avLst/>
          </a:prstGeom>
          <a:ln>
            <a:solidFill>
              <a:schemeClr val="tx1"/>
            </a:solidFill>
          </a:ln>
          <a:effectLst>
            <a:outerShdw blurRad="50800" dist="38100" dir="2700000" algn="tl" rotWithShape="0">
              <a:prstClr val="black">
                <a:alpha val="40000"/>
              </a:prstClr>
            </a:outerShdw>
          </a:effectLst>
        </p:spPr>
      </p:pic>
      <p:cxnSp>
        <p:nvCxnSpPr>
          <p:cNvPr id="16" name="Straight Arrow Connector 15">
            <a:extLst>
              <a:ext uri="{FF2B5EF4-FFF2-40B4-BE49-F238E27FC236}">
                <a16:creationId xmlns:a16="http://schemas.microsoft.com/office/drawing/2014/main" id="{79C4455B-C855-0655-EFDB-AB3ED15B28EB}"/>
              </a:ext>
            </a:extLst>
          </p:cNvPr>
          <p:cNvCxnSpPr>
            <a:cxnSpLocks/>
          </p:cNvCxnSpPr>
          <p:nvPr/>
        </p:nvCxnSpPr>
        <p:spPr>
          <a:xfrm flipV="1">
            <a:off x="3776116" y="2232302"/>
            <a:ext cx="3272054" cy="3204058"/>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3EECF12-D990-FDAB-0782-A79927921A1D}"/>
              </a:ext>
            </a:extLst>
          </p:cNvPr>
          <p:cNvSpPr txBox="1"/>
          <p:nvPr/>
        </p:nvSpPr>
        <p:spPr>
          <a:xfrm>
            <a:off x="5310452" y="5713744"/>
            <a:ext cx="2421576" cy="925594"/>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A quicker option is to just select </a:t>
            </a:r>
            <a:r>
              <a:rPr lang="en-US" sz="1600" b="1" dirty="0">
                <a:solidFill>
                  <a:srgbClr val="454E60"/>
                </a:solidFill>
                <a:latin typeface="Helvetica" pitchFamily="2" charset="0"/>
              </a:rPr>
              <a:t>user sub-units</a:t>
            </a:r>
          </a:p>
        </p:txBody>
      </p:sp>
      <p:cxnSp>
        <p:nvCxnSpPr>
          <p:cNvPr id="19" name="Straight Arrow Connector 18">
            <a:extLst>
              <a:ext uri="{FF2B5EF4-FFF2-40B4-BE49-F238E27FC236}">
                <a16:creationId xmlns:a16="http://schemas.microsoft.com/office/drawing/2014/main" id="{1ABA3A01-432B-A851-F817-F8CFE429F29F}"/>
              </a:ext>
            </a:extLst>
          </p:cNvPr>
          <p:cNvCxnSpPr>
            <a:cxnSpLocks/>
          </p:cNvCxnSpPr>
          <p:nvPr/>
        </p:nvCxnSpPr>
        <p:spPr>
          <a:xfrm flipV="1">
            <a:off x="7732027" y="3578087"/>
            <a:ext cx="2220960" cy="247667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719382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72AE7C-028A-300A-B24A-61106A0977FC}"/>
              </a:ext>
            </a:extLst>
          </p:cNvPr>
          <p:cNvPicPr>
            <a:picLocks noChangeAspect="1"/>
          </p:cNvPicPr>
          <p:nvPr/>
        </p:nvPicPr>
        <p:blipFill>
          <a:blip r:embed="rId2"/>
          <a:stretch>
            <a:fillRect/>
          </a:stretch>
        </p:blipFill>
        <p:spPr>
          <a:xfrm>
            <a:off x="4567583" y="503583"/>
            <a:ext cx="6935304" cy="5201478"/>
          </a:xfrm>
          <a:prstGeom prst="rect">
            <a:avLst/>
          </a:prstGeom>
        </p:spPr>
      </p:pic>
      <p:sp>
        <p:nvSpPr>
          <p:cNvPr id="8" name="Text Placeholder 1">
            <a:extLst>
              <a:ext uri="{FF2B5EF4-FFF2-40B4-BE49-F238E27FC236}">
                <a16:creationId xmlns:a16="http://schemas.microsoft.com/office/drawing/2014/main" id="{70979618-E5D2-DB33-95C3-A97CC2BAC816}"/>
              </a:ext>
            </a:extLst>
          </p:cNvPr>
          <p:cNvSpPr txBox="1">
            <a:spLocks/>
          </p:cNvSpPr>
          <p:nvPr/>
        </p:nvSpPr>
        <p:spPr>
          <a:xfrm>
            <a:off x="754942" y="545160"/>
            <a:ext cx="3679898" cy="1045371"/>
          </a:xfrm>
          <a:prstGeom prst="rect">
            <a:avLst/>
          </a:prstGeom>
        </p:spPr>
        <p:txBody>
          <a:bodyPr vert="horz" lIns="0" tIns="0" rIns="0" bIns="0" rtlCol="0">
            <a:normAutofit fontScale="92500"/>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Reorienting and downloading data (1)</a:t>
            </a:r>
          </a:p>
        </p:txBody>
      </p:sp>
      <p:sp>
        <p:nvSpPr>
          <p:cNvPr id="9" name="TextBox 8">
            <a:extLst>
              <a:ext uri="{FF2B5EF4-FFF2-40B4-BE49-F238E27FC236}">
                <a16:creationId xmlns:a16="http://schemas.microsoft.com/office/drawing/2014/main" id="{B5036565-2263-C52F-15C7-AD35FBF169F3}"/>
              </a:ext>
            </a:extLst>
          </p:cNvPr>
          <p:cNvSpPr txBox="1"/>
          <p:nvPr/>
        </p:nvSpPr>
        <p:spPr>
          <a:xfrm>
            <a:off x="463394" y="1872254"/>
            <a:ext cx="3525510" cy="3113491"/>
          </a:xfrm>
          <a:prstGeom prst="rect">
            <a:avLst/>
          </a:prstGeom>
          <a:solidFill>
            <a:schemeClr val="accent4">
              <a:lumMod val="20000"/>
              <a:lumOff val="80000"/>
            </a:schemeClr>
          </a:solidFill>
        </p:spPr>
        <p:txBody>
          <a:bodyPr wrap="square" lIns="91440" tIns="91440" rIns="91440" bIns="91440" rtlCol="0">
            <a:noAutofit/>
          </a:bodyPr>
          <a:lstStyle/>
          <a:p>
            <a:r>
              <a:rPr lang="en-US" sz="1600" dirty="0">
                <a:latin typeface="+mn-lt"/>
              </a:rPr>
              <a:t>The data are returned in a wide format, with 18 columns (one per province) for each indicator </a:t>
            </a:r>
          </a:p>
          <a:p>
            <a:endParaRPr lang="en-US" sz="1600" dirty="0">
              <a:latin typeface="+mn-lt"/>
            </a:endParaRPr>
          </a:p>
          <a:p>
            <a:r>
              <a:rPr lang="en-US" sz="1600" dirty="0">
                <a:latin typeface="+mn-lt"/>
              </a:rPr>
              <a:t>For future data manipulation in R, it’s preferable to have the data in a </a:t>
            </a:r>
            <a:r>
              <a:rPr lang="en-US" sz="1600" b="1" dirty="0">
                <a:latin typeface="+mn-lt"/>
              </a:rPr>
              <a:t>long format</a:t>
            </a:r>
          </a:p>
          <a:p>
            <a:endParaRPr lang="en-US" sz="1600" dirty="0">
              <a:latin typeface="+mn-lt"/>
            </a:endParaRPr>
          </a:p>
          <a:p>
            <a:r>
              <a:rPr lang="en-US" sz="1600" dirty="0">
                <a:latin typeface="+mn-lt"/>
              </a:rPr>
              <a:t>This is a data format where each row represents a single observation, and each column represents a variable or feature </a:t>
            </a:r>
          </a:p>
        </p:txBody>
      </p:sp>
      <p:sp>
        <p:nvSpPr>
          <p:cNvPr id="11" name="TextBox 10">
            <a:extLst>
              <a:ext uri="{FF2B5EF4-FFF2-40B4-BE49-F238E27FC236}">
                <a16:creationId xmlns:a16="http://schemas.microsoft.com/office/drawing/2014/main" id="{BAD666D9-4E3C-6E42-3CE9-A2AF2F382D74}"/>
              </a:ext>
            </a:extLst>
          </p:cNvPr>
          <p:cNvSpPr txBox="1"/>
          <p:nvPr/>
        </p:nvSpPr>
        <p:spPr>
          <a:xfrm>
            <a:off x="221364" y="6312840"/>
            <a:ext cx="11749272" cy="738664"/>
          </a:xfrm>
          <a:prstGeom prst="rect">
            <a:avLst/>
          </a:prstGeom>
          <a:noFill/>
        </p:spPr>
        <p:txBody>
          <a:bodyPr wrap="square">
            <a:spAutoFit/>
          </a:bodyPr>
          <a:lstStyle/>
          <a:p>
            <a:r>
              <a:rPr lang="en-US" sz="1400" dirty="0"/>
              <a:t>Useful resources for learning about </a:t>
            </a:r>
            <a:r>
              <a:rPr lang="en-US" sz="1400" b="1" dirty="0"/>
              <a:t>long</a:t>
            </a:r>
            <a:r>
              <a:rPr lang="en-US" sz="1400" dirty="0"/>
              <a:t> vs. </a:t>
            </a:r>
            <a:r>
              <a:rPr lang="en-US" sz="1400" b="1" dirty="0"/>
              <a:t>wide</a:t>
            </a:r>
            <a:r>
              <a:rPr lang="en-US" sz="1400" dirty="0"/>
              <a:t> data</a:t>
            </a:r>
          </a:p>
          <a:p>
            <a:r>
              <a:rPr lang="en-US" sz="1400" dirty="0">
                <a:hlinkClick r:id="rId3"/>
              </a:rPr>
              <a:t>https://tavareshugo.github.io/r-intro-tidyverse-gapminder/09-reshaping/index.html</a:t>
            </a:r>
            <a:r>
              <a:rPr lang="en-US" sz="1400" dirty="0"/>
              <a:t> </a:t>
            </a:r>
          </a:p>
          <a:p>
            <a:endParaRPr lang="en-US" sz="1400" dirty="0"/>
          </a:p>
        </p:txBody>
      </p:sp>
      <p:sp>
        <p:nvSpPr>
          <p:cNvPr id="12" name="TextBox 11">
            <a:extLst>
              <a:ext uri="{FF2B5EF4-FFF2-40B4-BE49-F238E27FC236}">
                <a16:creationId xmlns:a16="http://schemas.microsoft.com/office/drawing/2014/main" id="{37A97FBB-5670-EB31-00F8-39A67F25E4F4}"/>
              </a:ext>
            </a:extLst>
          </p:cNvPr>
          <p:cNvSpPr txBox="1"/>
          <p:nvPr/>
        </p:nvSpPr>
        <p:spPr>
          <a:xfrm>
            <a:off x="463393" y="5267467"/>
            <a:ext cx="3525509" cy="921297"/>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To make data </a:t>
            </a:r>
            <a:r>
              <a:rPr lang="en-US" sz="1600" b="1" dirty="0">
                <a:solidFill>
                  <a:srgbClr val="454E60"/>
                </a:solidFill>
                <a:latin typeface="Helvetica" pitchFamily="2" charset="0"/>
              </a:rPr>
              <a:t>long format</a:t>
            </a:r>
            <a:r>
              <a:rPr lang="en-US" sz="1600" dirty="0">
                <a:solidFill>
                  <a:srgbClr val="454E60"/>
                </a:solidFill>
                <a:latin typeface="Helvetica" pitchFamily="2" charset="0"/>
              </a:rPr>
              <a:t> we can drag these green boxes all to the </a:t>
            </a:r>
            <a:r>
              <a:rPr lang="en-US" sz="1600" b="1" dirty="0">
                <a:solidFill>
                  <a:srgbClr val="454E60"/>
                </a:solidFill>
                <a:latin typeface="Helvetica" pitchFamily="2" charset="0"/>
              </a:rPr>
              <a:t>rows’ area </a:t>
            </a:r>
            <a:r>
              <a:rPr lang="en-US" sz="1600" dirty="0">
                <a:solidFill>
                  <a:srgbClr val="454E60"/>
                </a:solidFill>
                <a:latin typeface="Helvetica" pitchFamily="2" charset="0"/>
              </a:rPr>
              <a:t>(see next slide)</a:t>
            </a:r>
          </a:p>
        </p:txBody>
      </p:sp>
      <p:cxnSp>
        <p:nvCxnSpPr>
          <p:cNvPr id="13" name="Straight Arrow Connector 12">
            <a:extLst>
              <a:ext uri="{FF2B5EF4-FFF2-40B4-BE49-F238E27FC236}">
                <a16:creationId xmlns:a16="http://schemas.microsoft.com/office/drawing/2014/main" id="{89F0DE51-4FE9-0977-D26D-482C82B5C5A0}"/>
              </a:ext>
            </a:extLst>
          </p:cNvPr>
          <p:cNvCxnSpPr>
            <a:cxnSpLocks/>
            <a:stCxn id="12" idx="3"/>
          </p:cNvCxnSpPr>
          <p:nvPr/>
        </p:nvCxnSpPr>
        <p:spPr>
          <a:xfrm flipV="1">
            <a:off x="3988902" y="1590531"/>
            <a:ext cx="3193776" cy="4137585"/>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715283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F53DF2-EE48-0A09-27E1-67AAED05A787}"/>
              </a:ext>
            </a:extLst>
          </p:cNvPr>
          <p:cNvPicPr>
            <a:picLocks noChangeAspect="1"/>
          </p:cNvPicPr>
          <p:nvPr/>
        </p:nvPicPr>
        <p:blipFill>
          <a:blip r:embed="rId2"/>
          <a:stretch>
            <a:fillRect/>
          </a:stretch>
        </p:blipFill>
        <p:spPr>
          <a:xfrm>
            <a:off x="5477095" y="546652"/>
            <a:ext cx="5812191" cy="5764696"/>
          </a:xfrm>
          <a:prstGeom prst="rect">
            <a:avLst/>
          </a:prstGeom>
        </p:spPr>
      </p:pic>
      <p:sp>
        <p:nvSpPr>
          <p:cNvPr id="7" name="TextBox 6">
            <a:extLst>
              <a:ext uri="{FF2B5EF4-FFF2-40B4-BE49-F238E27FC236}">
                <a16:creationId xmlns:a16="http://schemas.microsoft.com/office/drawing/2014/main" id="{86801CDA-5F1F-82C6-0D30-668FC0BD9CD4}"/>
              </a:ext>
            </a:extLst>
          </p:cNvPr>
          <p:cNvSpPr txBox="1"/>
          <p:nvPr/>
        </p:nvSpPr>
        <p:spPr>
          <a:xfrm>
            <a:off x="460716" y="1904730"/>
            <a:ext cx="3525509" cy="921297"/>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You can change to order of these to see what is most logical for your data </a:t>
            </a:r>
          </a:p>
        </p:txBody>
      </p:sp>
      <p:cxnSp>
        <p:nvCxnSpPr>
          <p:cNvPr id="8" name="Straight Arrow Connector 7">
            <a:extLst>
              <a:ext uri="{FF2B5EF4-FFF2-40B4-BE49-F238E27FC236}">
                <a16:creationId xmlns:a16="http://schemas.microsoft.com/office/drawing/2014/main" id="{B035B8F4-EE4F-834F-CB1E-1A14B32B3D3C}"/>
              </a:ext>
            </a:extLst>
          </p:cNvPr>
          <p:cNvCxnSpPr>
            <a:cxnSpLocks/>
            <a:stCxn id="7" idx="3"/>
          </p:cNvCxnSpPr>
          <p:nvPr/>
        </p:nvCxnSpPr>
        <p:spPr>
          <a:xfrm flipV="1">
            <a:off x="3986225" y="1590531"/>
            <a:ext cx="3872314" cy="774848"/>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C8E4A8F-5E7A-5327-E531-40C435467BF5}"/>
              </a:ext>
            </a:extLst>
          </p:cNvPr>
          <p:cNvCxnSpPr>
            <a:cxnSpLocks/>
          </p:cNvCxnSpPr>
          <p:nvPr/>
        </p:nvCxnSpPr>
        <p:spPr>
          <a:xfrm flipV="1">
            <a:off x="2500325" y="998220"/>
            <a:ext cx="4974895" cy="3185886"/>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14934B7-F90E-D5B5-81A6-DACAAA33D912}"/>
              </a:ext>
            </a:extLst>
          </p:cNvPr>
          <p:cNvSpPr txBox="1"/>
          <p:nvPr/>
        </p:nvSpPr>
        <p:spPr>
          <a:xfrm>
            <a:off x="460716" y="3784002"/>
            <a:ext cx="2039610" cy="1184238"/>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You’ll need to </a:t>
            </a:r>
            <a:r>
              <a:rPr lang="en-US" sz="1600" b="1" dirty="0">
                <a:solidFill>
                  <a:srgbClr val="454E60"/>
                </a:solidFill>
                <a:latin typeface="Helvetica" pitchFamily="2" charset="0"/>
              </a:rPr>
              <a:t>update</a:t>
            </a:r>
            <a:r>
              <a:rPr lang="en-US" sz="1600" dirty="0">
                <a:solidFill>
                  <a:srgbClr val="454E60"/>
                </a:solidFill>
                <a:latin typeface="Helvetica" pitchFamily="2" charset="0"/>
              </a:rPr>
              <a:t> the table each time you modify it</a:t>
            </a:r>
          </a:p>
        </p:txBody>
      </p:sp>
      <p:sp>
        <p:nvSpPr>
          <p:cNvPr id="15" name="Text Placeholder 1">
            <a:extLst>
              <a:ext uri="{FF2B5EF4-FFF2-40B4-BE49-F238E27FC236}">
                <a16:creationId xmlns:a16="http://schemas.microsoft.com/office/drawing/2014/main" id="{CCD22821-E2B3-6C45-88C1-ECCF889CD4D9}"/>
              </a:ext>
            </a:extLst>
          </p:cNvPr>
          <p:cNvSpPr txBox="1">
            <a:spLocks/>
          </p:cNvSpPr>
          <p:nvPr/>
        </p:nvSpPr>
        <p:spPr>
          <a:xfrm>
            <a:off x="754942" y="545160"/>
            <a:ext cx="3679898" cy="1045371"/>
          </a:xfrm>
          <a:prstGeom prst="rect">
            <a:avLst/>
          </a:prstGeom>
        </p:spPr>
        <p:txBody>
          <a:bodyPr vert="horz" lIns="0" tIns="0" rIns="0" bIns="0" rtlCol="0">
            <a:normAutofit fontScale="92500"/>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Reorienting and downloading data (2)</a:t>
            </a:r>
          </a:p>
        </p:txBody>
      </p:sp>
    </p:spTree>
    <p:extLst>
      <p:ext uri="{BB962C8B-B14F-4D97-AF65-F5344CB8AC3E}">
        <p14:creationId xmlns:p14="http://schemas.microsoft.com/office/powerpoint/2010/main" val="125385763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60F264-494A-9A3E-A53A-DC98C064D21B}"/>
              </a:ext>
            </a:extLst>
          </p:cNvPr>
          <p:cNvSpPr>
            <a:spLocks noGrp="1"/>
          </p:cNvSpPr>
          <p:nvPr>
            <p:ph type="body" sz="quarter" idx="13"/>
          </p:nvPr>
        </p:nvSpPr>
        <p:spPr/>
        <p:txBody>
          <a:bodyPr/>
          <a:lstStyle/>
          <a:p>
            <a:r>
              <a:rPr lang="en-US" dirty="0"/>
              <a:t>Preparation for the session while we wait to start</a:t>
            </a:r>
          </a:p>
        </p:txBody>
      </p:sp>
      <p:sp>
        <p:nvSpPr>
          <p:cNvPr id="3" name="Text Placeholder 2">
            <a:extLst>
              <a:ext uri="{FF2B5EF4-FFF2-40B4-BE49-F238E27FC236}">
                <a16:creationId xmlns:a16="http://schemas.microsoft.com/office/drawing/2014/main" id="{00720298-80F1-B7F0-A660-75760F313D45}"/>
              </a:ext>
            </a:extLst>
          </p:cNvPr>
          <p:cNvSpPr>
            <a:spLocks noGrp="1"/>
          </p:cNvSpPr>
          <p:nvPr>
            <p:ph type="body" sz="quarter" idx="14"/>
          </p:nvPr>
        </p:nvSpPr>
        <p:spPr>
          <a:xfrm>
            <a:off x="711200" y="1466850"/>
            <a:ext cx="9699625" cy="5200650"/>
          </a:xfrm>
        </p:spPr>
        <p:txBody>
          <a:bodyPr numCol="1">
            <a:normAutofit fontScale="92500"/>
          </a:bodyPr>
          <a:lstStyle/>
          <a:p>
            <a:pPr marL="342900" indent="-342900">
              <a:buAutoNum type="arabicParenR"/>
            </a:pPr>
            <a:r>
              <a:rPr lang="en-US" dirty="0"/>
              <a:t>ENSURE YOU HAVE </a:t>
            </a:r>
            <a:r>
              <a:rPr lang="en-US" b="1" dirty="0"/>
              <a:t>INTERNET ACCESS</a:t>
            </a:r>
          </a:p>
          <a:p>
            <a:pPr marL="342900" indent="-342900">
              <a:buAutoNum type="arabicParenR"/>
            </a:pPr>
            <a:r>
              <a:rPr lang="en-US" dirty="0"/>
              <a:t>ENSURE YOU HAVE </a:t>
            </a:r>
            <a:r>
              <a:rPr lang="en-US" b="1" dirty="0"/>
              <a:t>R</a:t>
            </a:r>
            <a:r>
              <a:rPr lang="en-US" dirty="0"/>
              <a:t> AND </a:t>
            </a:r>
            <a:r>
              <a:rPr lang="en-US" b="1" dirty="0"/>
              <a:t>RSTUDIO</a:t>
            </a:r>
            <a:r>
              <a:rPr lang="en-US" dirty="0"/>
              <a:t> DOWNLOADED</a:t>
            </a:r>
          </a:p>
          <a:p>
            <a:pPr marL="342900" indent="-342900">
              <a:buAutoNum type="arabicParenR"/>
            </a:pPr>
            <a:r>
              <a:rPr lang="en-US" dirty="0"/>
              <a:t>MAKE A FOLDER IN A SENSIBLE PLACE ON YOUR COMPUTER CALLED SOMETHING LIKE ‘</a:t>
            </a:r>
            <a:r>
              <a:rPr lang="en-US" b="1" dirty="0"/>
              <a:t>ammnet_training_dhis2_dashboard</a:t>
            </a:r>
            <a:r>
              <a:rPr lang="en-US" dirty="0"/>
              <a:t>’ </a:t>
            </a:r>
          </a:p>
          <a:p>
            <a:pPr marL="342900" indent="-342900">
              <a:buAutoNum type="arabicParenR"/>
            </a:pPr>
            <a:r>
              <a:rPr lang="en-US" dirty="0"/>
              <a:t>Within this folder make a three subfolders </a:t>
            </a:r>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r>
              <a:rPr lang="en-US" dirty="0"/>
              <a:t>If you know how to create a </a:t>
            </a:r>
            <a:r>
              <a:rPr lang="en-US" b="1" dirty="0"/>
              <a:t>project</a:t>
            </a:r>
            <a:r>
              <a:rPr lang="en-US" dirty="0"/>
              <a:t> in R, do so in this same folder (ask a facilitator or neighbor for help if not)</a:t>
            </a:r>
          </a:p>
        </p:txBody>
      </p:sp>
      <p:pic>
        <p:nvPicPr>
          <p:cNvPr id="5" name="Picture 4">
            <a:extLst>
              <a:ext uri="{FF2B5EF4-FFF2-40B4-BE49-F238E27FC236}">
                <a16:creationId xmlns:a16="http://schemas.microsoft.com/office/drawing/2014/main" id="{01C172A2-98E8-861F-F7DD-F5A5CBA71AB8}"/>
              </a:ext>
            </a:extLst>
          </p:cNvPr>
          <p:cNvPicPr>
            <a:picLocks noChangeAspect="1"/>
          </p:cNvPicPr>
          <p:nvPr/>
        </p:nvPicPr>
        <p:blipFill>
          <a:blip r:embed="rId2"/>
          <a:srcRect b="16548"/>
          <a:stretch>
            <a:fillRect/>
          </a:stretch>
        </p:blipFill>
        <p:spPr>
          <a:xfrm>
            <a:off x="711200" y="3545205"/>
            <a:ext cx="7176974" cy="2235302"/>
          </a:xfrm>
          <a:prstGeom prst="rect">
            <a:avLst/>
          </a:prstGeom>
          <a:ln>
            <a:solidFill>
              <a:schemeClr val="tx1"/>
            </a:solidFill>
          </a:ln>
          <a:effectLst>
            <a:outerShdw blurRad="50800" dist="38100" dir="13500000" algn="br" rotWithShape="0">
              <a:prstClr val="black">
                <a:alpha val="40000"/>
              </a:prstClr>
            </a:outerShdw>
          </a:effectLst>
        </p:spPr>
      </p:pic>
      <p:sp>
        <p:nvSpPr>
          <p:cNvPr id="6" name="TextBox 5">
            <a:extLst>
              <a:ext uri="{FF2B5EF4-FFF2-40B4-BE49-F238E27FC236}">
                <a16:creationId xmlns:a16="http://schemas.microsoft.com/office/drawing/2014/main" id="{3A1DFF10-A237-CEE3-F7D9-7CEC1C597809}"/>
              </a:ext>
            </a:extLst>
          </p:cNvPr>
          <p:cNvSpPr txBox="1"/>
          <p:nvPr/>
        </p:nvSpPr>
        <p:spPr>
          <a:xfrm>
            <a:off x="5512638" y="4634281"/>
            <a:ext cx="4656455" cy="265379"/>
          </a:xfrm>
          <a:prstGeom prst="rect">
            <a:avLst/>
          </a:prstGeom>
          <a:solidFill>
            <a:schemeClr val="accent5">
              <a:lumMod val="20000"/>
              <a:lumOff val="80000"/>
            </a:schemeClr>
          </a:solidFill>
        </p:spPr>
        <p:txBody>
          <a:bodyPr wrap="square" lIns="0" tIns="0" rIns="0" bIns="0" rtlCol="0">
            <a:noAutofit/>
          </a:bodyPr>
          <a:lstStyle/>
          <a:p>
            <a:pPr algn="l"/>
            <a:r>
              <a:rPr lang="en-US" sz="1200" b="1" dirty="0">
                <a:solidFill>
                  <a:srgbClr val="454E60"/>
                </a:solidFill>
                <a:latin typeface="Helvetica" pitchFamily="2" charset="0"/>
              </a:rPr>
              <a:t>This is where we store ‘raw’ data i.e. downloads from DHIS2</a:t>
            </a:r>
          </a:p>
        </p:txBody>
      </p:sp>
      <p:sp>
        <p:nvSpPr>
          <p:cNvPr id="7" name="TextBox 6">
            <a:extLst>
              <a:ext uri="{FF2B5EF4-FFF2-40B4-BE49-F238E27FC236}">
                <a16:creationId xmlns:a16="http://schemas.microsoft.com/office/drawing/2014/main" id="{B4747C46-1573-6F50-35F5-42AEBE48A9DD}"/>
              </a:ext>
            </a:extLst>
          </p:cNvPr>
          <p:cNvSpPr txBox="1"/>
          <p:nvPr/>
        </p:nvSpPr>
        <p:spPr>
          <a:xfrm>
            <a:off x="5512638" y="4895106"/>
            <a:ext cx="4656455" cy="265379"/>
          </a:xfrm>
          <a:prstGeom prst="rect">
            <a:avLst/>
          </a:prstGeom>
          <a:solidFill>
            <a:schemeClr val="accent4">
              <a:lumMod val="20000"/>
              <a:lumOff val="80000"/>
            </a:schemeClr>
          </a:solidFill>
        </p:spPr>
        <p:txBody>
          <a:bodyPr wrap="square" lIns="0" tIns="0" rIns="0" bIns="0" rtlCol="0">
            <a:noAutofit/>
          </a:bodyPr>
          <a:lstStyle/>
          <a:p>
            <a:pPr algn="l"/>
            <a:r>
              <a:rPr lang="en-US" sz="1200" b="1" dirty="0">
                <a:solidFill>
                  <a:srgbClr val="454E60"/>
                </a:solidFill>
                <a:latin typeface="Helvetica" pitchFamily="2" charset="0"/>
              </a:rPr>
              <a:t>This is where we store data that we have processed ourselves</a:t>
            </a:r>
          </a:p>
        </p:txBody>
      </p:sp>
      <p:sp>
        <p:nvSpPr>
          <p:cNvPr id="8" name="TextBox 7">
            <a:extLst>
              <a:ext uri="{FF2B5EF4-FFF2-40B4-BE49-F238E27FC236}">
                <a16:creationId xmlns:a16="http://schemas.microsoft.com/office/drawing/2014/main" id="{ED70958F-4830-5892-9EA0-3A542C81114D}"/>
              </a:ext>
            </a:extLst>
          </p:cNvPr>
          <p:cNvSpPr txBox="1"/>
          <p:nvPr/>
        </p:nvSpPr>
        <p:spPr>
          <a:xfrm>
            <a:off x="5512637" y="5125771"/>
            <a:ext cx="4656455" cy="265379"/>
          </a:xfrm>
          <a:prstGeom prst="rect">
            <a:avLst/>
          </a:prstGeom>
          <a:solidFill>
            <a:schemeClr val="accent2">
              <a:lumMod val="20000"/>
              <a:lumOff val="80000"/>
            </a:schemeClr>
          </a:solidFill>
        </p:spPr>
        <p:txBody>
          <a:bodyPr wrap="square" lIns="0" tIns="0" rIns="0" bIns="0" rtlCol="0">
            <a:noAutofit/>
          </a:bodyPr>
          <a:lstStyle/>
          <a:p>
            <a:pPr algn="l"/>
            <a:r>
              <a:rPr lang="en-US" sz="1200" b="1" dirty="0">
                <a:solidFill>
                  <a:srgbClr val="454E60"/>
                </a:solidFill>
                <a:latin typeface="Helvetica" pitchFamily="2" charset="0"/>
              </a:rPr>
              <a:t>This is where we store all R scripts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7204EE2D-F33C-A4B0-7516-509CBD1F8813}"/>
                  </a:ext>
                </a:extLst>
              </p14:cNvPr>
              <p14:cNvContentPartPr/>
              <p14:nvPr/>
            </p14:nvContentPartPr>
            <p14:xfrm>
              <a:off x="4076103" y="3939210"/>
              <a:ext cx="1704240" cy="21240"/>
            </p14:xfrm>
          </p:contentPart>
        </mc:Choice>
        <mc:Fallback xmlns="">
          <p:pic>
            <p:nvPicPr>
              <p:cNvPr id="9" name="Ink 8">
                <a:extLst>
                  <a:ext uri="{FF2B5EF4-FFF2-40B4-BE49-F238E27FC236}">
                    <a16:creationId xmlns:a16="http://schemas.microsoft.com/office/drawing/2014/main" id="{7204EE2D-F33C-A4B0-7516-509CBD1F8813}"/>
                  </a:ext>
                </a:extLst>
              </p:cNvPr>
              <p:cNvPicPr/>
              <p:nvPr/>
            </p:nvPicPr>
            <p:blipFill>
              <a:blip r:embed="rId4"/>
              <a:stretch>
                <a:fillRect/>
              </a:stretch>
            </p:blipFill>
            <p:spPr>
              <a:xfrm>
                <a:off x="4022103" y="3831570"/>
                <a:ext cx="18118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B4C5AEC-782A-B1E8-21E2-CF7EA167B65A}"/>
                  </a:ext>
                </a:extLst>
              </p14:cNvPr>
              <p14:cNvContentPartPr/>
              <p14:nvPr/>
            </p14:nvContentPartPr>
            <p14:xfrm>
              <a:off x="3028503" y="4769370"/>
              <a:ext cx="722520" cy="48600"/>
            </p14:xfrm>
          </p:contentPart>
        </mc:Choice>
        <mc:Fallback xmlns="">
          <p:pic>
            <p:nvPicPr>
              <p:cNvPr id="10" name="Ink 9">
                <a:extLst>
                  <a:ext uri="{FF2B5EF4-FFF2-40B4-BE49-F238E27FC236}">
                    <a16:creationId xmlns:a16="http://schemas.microsoft.com/office/drawing/2014/main" id="{AB4C5AEC-782A-B1E8-21E2-CF7EA167B65A}"/>
                  </a:ext>
                </a:extLst>
              </p:cNvPr>
              <p:cNvPicPr/>
              <p:nvPr/>
            </p:nvPicPr>
            <p:blipFill>
              <a:blip r:embed="rId6"/>
              <a:stretch>
                <a:fillRect/>
              </a:stretch>
            </p:blipFill>
            <p:spPr>
              <a:xfrm>
                <a:off x="2974503" y="4661730"/>
                <a:ext cx="8301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683FA9B4-9102-E6FC-D8C8-B1B0F0B08FB9}"/>
                  </a:ext>
                </a:extLst>
              </p14:cNvPr>
              <p14:cNvContentPartPr/>
              <p14:nvPr/>
            </p14:nvContentPartPr>
            <p14:xfrm>
              <a:off x="2952183" y="4959810"/>
              <a:ext cx="818640" cy="49680"/>
            </p14:xfrm>
          </p:contentPart>
        </mc:Choice>
        <mc:Fallback xmlns="">
          <p:pic>
            <p:nvPicPr>
              <p:cNvPr id="11" name="Ink 10">
                <a:extLst>
                  <a:ext uri="{FF2B5EF4-FFF2-40B4-BE49-F238E27FC236}">
                    <a16:creationId xmlns:a16="http://schemas.microsoft.com/office/drawing/2014/main" id="{683FA9B4-9102-E6FC-D8C8-B1B0F0B08FB9}"/>
                  </a:ext>
                </a:extLst>
              </p:cNvPr>
              <p:cNvPicPr/>
              <p:nvPr/>
            </p:nvPicPr>
            <p:blipFill>
              <a:blip r:embed="rId8"/>
              <a:stretch>
                <a:fillRect/>
              </a:stretch>
            </p:blipFill>
            <p:spPr>
              <a:xfrm>
                <a:off x="2898543" y="4851810"/>
                <a:ext cx="9262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9EF92AF-E9E2-F677-9AED-A0E8FC46C022}"/>
                  </a:ext>
                </a:extLst>
              </p14:cNvPr>
              <p14:cNvContentPartPr/>
              <p14:nvPr/>
            </p14:nvContentPartPr>
            <p14:xfrm>
              <a:off x="2989983" y="5194530"/>
              <a:ext cx="546840" cy="30960"/>
            </p14:xfrm>
          </p:contentPart>
        </mc:Choice>
        <mc:Fallback xmlns="">
          <p:pic>
            <p:nvPicPr>
              <p:cNvPr id="12" name="Ink 11">
                <a:extLst>
                  <a:ext uri="{FF2B5EF4-FFF2-40B4-BE49-F238E27FC236}">
                    <a16:creationId xmlns:a16="http://schemas.microsoft.com/office/drawing/2014/main" id="{09EF92AF-E9E2-F677-9AED-A0E8FC46C022}"/>
                  </a:ext>
                </a:extLst>
              </p:cNvPr>
              <p:cNvPicPr/>
              <p:nvPr/>
            </p:nvPicPr>
            <p:blipFill>
              <a:blip r:embed="rId10"/>
              <a:stretch>
                <a:fillRect/>
              </a:stretch>
            </p:blipFill>
            <p:spPr>
              <a:xfrm>
                <a:off x="2936343" y="5086890"/>
                <a:ext cx="6544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85E9A1D-8ED7-709B-7C9D-69CF5A442337}"/>
                  </a:ext>
                </a:extLst>
              </p14:cNvPr>
              <p14:cNvContentPartPr/>
              <p14:nvPr/>
            </p14:nvContentPartPr>
            <p14:xfrm>
              <a:off x="1019070" y="2751255"/>
              <a:ext cx="3562560" cy="12240"/>
            </p14:xfrm>
          </p:contentPart>
        </mc:Choice>
        <mc:Fallback xmlns="">
          <p:pic>
            <p:nvPicPr>
              <p:cNvPr id="13" name="Ink 12">
                <a:extLst>
                  <a:ext uri="{FF2B5EF4-FFF2-40B4-BE49-F238E27FC236}">
                    <a16:creationId xmlns:a16="http://schemas.microsoft.com/office/drawing/2014/main" id="{F85E9A1D-8ED7-709B-7C9D-69CF5A442337}"/>
                  </a:ext>
                </a:extLst>
              </p:cNvPr>
              <p:cNvPicPr/>
              <p:nvPr/>
            </p:nvPicPr>
            <p:blipFill>
              <a:blip r:embed="rId12"/>
              <a:stretch>
                <a:fillRect/>
              </a:stretch>
            </p:blipFill>
            <p:spPr>
              <a:xfrm>
                <a:off x="965070" y="2643615"/>
                <a:ext cx="3670200" cy="227880"/>
              </a:xfrm>
              <a:prstGeom prst="rect">
                <a:avLst/>
              </a:prstGeom>
            </p:spPr>
          </p:pic>
        </mc:Fallback>
      </mc:AlternateContent>
    </p:spTree>
    <p:extLst>
      <p:ext uri="{BB962C8B-B14F-4D97-AF65-F5344CB8AC3E}">
        <p14:creationId xmlns:p14="http://schemas.microsoft.com/office/powerpoint/2010/main" val="312185167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848F-6D99-F67B-7EED-191A7D9E97F5}"/>
              </a:ext>
            </a:extLst>
          </p:cNvPr>
          <p:cNvSpPr txBox="1"/>
          <p:nvPr/>
        </p:nvSpPr>
        <p:spPr>
          <a:xfrm>
            <a:off x="754942" y="1699975"/>
            <a:ext cx="1961754" cy="1045371"/>
          </a:xfrm>
          <a:prstGeom prst="rect">
            <a:avLst/>
          </a:prstGeom>
          <a:solidFill>
            <a:schemeClr val="accent4">
              <a:lumMod val="20000"/>
              <a:lumOff val="80000"/>
            </a:schemeClr>
          </a:solidFill>
        </p:spPr>
        <p:txBody>
          <a:bodyPr wrap="square" lIns="91440" tIns="91440" rIns="91440" bIns="91440" rtlCol="0">
            <a:noAutofit/>
          </a:bodyPr>
          <a:lstStyle/>
          <a:p>
            <a:r>
              <a:rPr lang="en-US" sz="1600" dirty="0">
                <a:latin typeface="+mn-lt"/>
              </a:rPr>
              <a:t>We can now </a:t>
            </a:r>
            <a:r>
              <a:rPr lang="en-US" sz="1600" b="1" dirty="0">
                <a:latin typeface="+mn-lt"/>
              </a:rPr>
              <a:t>download</a:t>
            </a:r>
            <a:r>
              <a:rPr lang="en-US" sz="1600" dirty="0">
                <a:latin typeface="+mn-lt"/>
              </a:rPr>
              <a:t> our data as a csv </a:t>
            </a:r>
          </a:p>
        </p:txBody>
      </p:sp>
      <p:pic>
        <p:nvPicPr>
          <p:cNvPr id="7" name="Picture 6">
            <a:extLst>
              <a:ext uri="{FF2B5EF4-FFF2-40B4-BE49-F238E27FC236}">
                <a16:creationId xmlns:a16="http://schemas.microsoft.com/office/drawing/2014/main" id="{D9BB50C3-BE21-5A66-AA64-F2918FE404CE}"/>
              </a:ext>
            </a:extLst>
          </p:cNvPr>
          <p:cNvPicPr>
            <a:picLocks noChangeAspect="1"/>
          </p:cNvPicPr>
          <p:nvPr/>
        </p:nvPicPr>
        <p:blipFill>
          <a:blip r:embed="rId2"/>
          <a:stretch>
            <a:fillRect/>
          </a:stretch>
        </p:blipFill>
        <p:spPr>
          <a:xfrm>
            <a:off x="5454052" y="192578"/>
            <a:ext cx="5907368" cy="5629101"/>
          </a:xfrm>
          <a:prstGeom prst="rect">
            <a:avLst/>
          </a:prstGeom>
        </p:spPr>
      </p:pic>
      <p:cxnSp>
        <p:nvCxnSpPr>
          <p:cNvPr id="8" name="Straight Arrow Connector 7">
            <a:extLst>
              <a:ext uri="{FF2B5EF4-FFF2-40B4-BE49-F238E27FC236}">
                <a16:creationId xmlns:a16="http://schemas.microsoft.com/office/drawing/2014/main" id="{0A0C1311-DC6F-C9AB-7E84-68E585991EEE}"/>
              </a:ext>
            </a:extLst>
          </p:cNvPr>
          <p:cNvCxnSpPr>
            <a:cxnSpLocks/>
          </p:cNvCxnSpPr>
          <p:nvPr/>
        </p:nvCxnSpPr>
        <p:spPr>
          <a:xfrm flipV="1">
            <a:off x="2500325" y="3429000"/>
            <a:ext cx="7734449" cy="755106"/>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077E58F-E0F2-1558-150A-1AD54460E469}"/>
              </a:ext>
            </a:extLst>
          </p:cNvPr>
          <p:cNvSpPr txBox="1"/>
          <p:nvPr/>
        </p:nvSpPr>
        <p:spPr>
          <a:xfrm>
            <a:off x="460716" y="3784001"/>
            <a:ext cx="2039610" cy="1374023"/>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The easiest data format to work with is </a:t>
            </a:r>
            <a:r>
              <a:rPr lang="en-US" sz="1600" b="1" dirty="0">
                <a:solidFill>
                  <a:srgbClr val="454E60"/>
                </a:solidFill>
                <a:latin typeface="Helvetica" pitchFamily="2" charset="0"/>
              </a:rPr>
              <a:t>plain data source -&gt; CSV -&gt; Name</a:t>
            </a:r>
            <a:endParaRPr lang="en-US" sz="1600" dirty="0">
              <a:solidFill>
                <a:srgbClr val="454E60"/>
              </a:solidFill>
              <a:latin typeface="Helvetica" pitchFamily="2" charset="0"/>
            </a:endParaRPr>
          </a:p>
        </p:txBody>
      </p:sp>
      <p:cxnSp>
        <p:nvCxnSpPr>
          <p:cNvPr id="10" name="Straight Arrow Connector 9">
            <a:extLst>
              <a:ext uri="{FF2B5EF4-FFF2-40B4-BE49-F238E27FC236}">
                <a16:creationId xmlns:a16="http://schemas.microsoft.com/office/drawing/2014/main" id="{9E259756-6E5B-A809-76D3-5F5597C9A9B6}"/>
              </a:ext>
            </a:extLst>
          </p:cNvPr>
          <p:cNvCxnSpPr>
            <a:cxnSpLocks/>
          </p:cNvCxnSpPr>
          <p:nvPr/>
        </p:nvCxnSpPr>
        <p:spPr>
          <a:xfrm flipV="1">
            <a:off x="2827020" y="647700"/>
            <a:ext cx="6088380" cy="148590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 Placeholder 1">
            <a:extLst>
              <a:ext uri="{FF2B5EF4-FFF2-40B4-BE49-F238E27FC236}">
                <a16:creationId xmlns:a16="http://schemas.microsoft.com/office/drawing/2014/main" id="{EC746266-B314-4182-95E9-2552C349B762}"/>
              </a:ext>
            </a:extLst>
          </p:cNvPr>
          <p:cNvSpPr txBox="1">
            <a:spLocks/>
          </p:cNvSpPr>
          <p:nvPr/>
        </p:nvSpPr>
        <p:spPr>
          <a:xfrm>
            <a:off x="754942" y="545160"/>
            <a:ext cx="3679898" cy="1045371"/>
          </a:xfrm>
          <a:prstGeom prst="rect">
            <a:avLst/>
          </a:prstGeom>
        </p:spPr>
        <p:txBody>
          <a:bodyPr vert="horz" lIns="0" tIns="0" rIns="0" bIns="0" rtlCol="0">
            <a:normAutofit fontScale="92500"/>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Reorienting and downloading data (3)</a:t>
            </a:r>
          </a:p>
        </p:txBody>
      </p:sp>
    </p:spTree>
    <p:extLst>
      <p:ext uri="{BB962C8B-B14F-4D97-AF65-F5344CB8AC3E}">
        <p14:creationId xmlns:p14="http://schemas.microsoft.com/office/powerpoint/2010/main" val="304515140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E3DD2C-9053-9391-9B18-A2D4B081D4B5}"/>
              </a:ext>
            </a:extLst>
          </p:cNvPr>
          <p:cNvPicPr>
            <a:picLocks noChangeAspect="1"/>
          </p:cNvPicPr>
          <p:nvPr/>
        </p:nvPicPr>
        <p:blipFill>
          <a:blip r:embed="rId2"/>
          <a:srcRect l="925"/>
          <a:stretch>
            <a:fillRect/>
          </a:stretch>
        </p:blipFill>
        <p:spPr>
          <a:xfrm>
            <a:off x="4892816" y="1282630"/>
            <a:ext cx="6088056" cy="3782993"/>
          </a:xfrm>
          <a:prstGeom prst="rect">
            <a:avLst/>
          </a:prstGeom>
        </p:spPr>
      </p:pic>
      <p:sp>
        <p:nvSpPr>
          <p:cNvPr id="8" name="Text Placeholder 1">
            <a:extLst>
              <a:ext uri="{FF2B5EF4-FFF2-40B4-BE49-F238E27FC236}">
                <a16:creationId xmlns:a16="http://schemas.microsoft.com/office/drawing/2014/main" id="{E4E9F737-A3CC-1174-376D-E7D75D308646}"/>
              </a:ext>
            </a:extLst>
          </p:cNvPr>
          <p:cNvSpPr txBox="1">
            <a:spLocks/>
          </p:cNvSpPr>
          <p:nvPr/>
        </p:nvSpPr>
        <p:spPr>
          <a:xfrm>
            <a:off x="754942" y="545160"/>
            <a:ext cx="3679898" cy="1045371"/>
          </a:xfrm>
          <a:prstGeom prst="rect">
            <a:avLst/>
          </a:prstGeom>
        </p:spPr>
        <p:txBody>
          <a:bodyPr vert="horz" lIns="0" tIns="0" rIns="0" bIns="0" rtlCol="0">
            <a:normAutofit fontScale="92500"/>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Reorienting and downloading data (4)</a:t>
            </a:r>
          </a:p>
        </p:txBody>
      </p:sp>
      <p:cxnSp>
        <p:nvCxnSpPr>
          <p:cNvPr id="9" name="Straight Arrow Connector 8">
            <a:extLst>
              <a:ext uri="{FF2B5EF4-FFF2-40B4-BE49-F238E27FC236}">
                <a16:creationId xmlns:a16="http://schemas.microsoft.com/office/drawing/2014/main" id="{8EF1EC05-5342-16E0-1D12-2782C63A9A97}"/>
              </a:ext>
            </a:extLst>
          </p:cNvPr>
          <p:cNvCxnSpPr>
            <a:cxnSpLocks/>
            <a:stCxn id="10" idx="3"/>
          </p:cNvCxnSpPr>
          <p:nvPr/>
        </p:nvCxnSpPr>
        <p:spPr>
          <a:xfrm flipV="1">
            <a:off x="2977031" y="1743075"/>
            <a:ext cx="4671544" cy="998914"/>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9246B63-23C9-0CB1-CF29-C307E7B350E0}"/>
              </a:ext>
            </a:extLst>
          </p:cNvPr>
          <p:cNvSpPr txBox="1"/>
          <p:nvPr/>
        </p:nvSpPr>
        <p:spPr>
          <a:xfrm>
            <a:off x="937421" y="2054977"/>
            <a:ext cx="2039610" cy="1374023"/>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Save your data in your </a:t>
            </a:r>
            <a:r>
              <a:rPr lang="en-US" sz="1600" b="1" dirty="0">
                <a:solidFill>
                  <a:srgbClr val="454E60"/>
                </a:solidFill>
                <a:latin typeface="Helvetica" pitchFamily="2" charset="0"/>
              </a:rPr>
              <a:t>data-inputs</a:t>
            </a:r>
            <a:r>
              <a:rPr lang="en-US" sz="1600" dirty="0">
                <a:solidFill>
                  <a:srgbClr val="454E60"/>
                </a:solidFill>
                <a:latin typeface="Helvetica" pitchFamily="2" charset="0"/>
              </a:rPr>
              <a:t> folder that you created at the start of the session</a:t>
            </a:r>
          </a:p>
        </p:txBody>
      </p:sp>
      <p:sp>
        <p:nvSpPr>
          <p:cNvPr id="13" name="TextBox 12">
            <a:extLst>
              <a:ext uri="{FF2B5EF4-FFF2-40B4-BE49-F238E27FC236}">
                <a16:creationId xmlns:a16="http://schemas.microsoft.com/office/drawing/2014/main" id="{BF86DC60-2722-0021-4057-28FD0096A89C}"/>
              </a:ext>
            </a:extLst>
          </p:cNvPr>
          <p:cNvSpPr txBox="1"/>
          <p:nvPr/>
        </p:nvSpPr>
        <p:spPr>
          <a:xfrm>
            <a:off x="638175" y="4628239"/>
            <a:ext cx="2952789" cy="874768"/>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Rename your file to something informative – I’ve chosen </a:t>
            </a:r>
            <a:r>
              <a:rPr lang="en-US" sz="1600" b="1" dirty="0">
                <a:solidFill>
                  <a:srgbClr val="454E60"/>
                </a:solidFill>
                <a:latin typeface="Helvetica" pitchFamily="2" charset="0"/>
              </a:rPr>
              <a:t>data_dhis2_laos_ammnet</a:t>
            </a:r>
            <a:endParaRPr lang="en-US" sz="1600" dirty="0">
              <a:solidFill>
                <a:srgbClr val="454E60"/>
              </a:solidFill>
              <a:latin typeface="Helvetica" pitchFamily="2" charset="0"/>
            </a:endParaRPr>
          </a:p>
        </p:txBody>
      </p:sp>
      <p:cxnSp>
        <p:nvCxnSpPr>
          <p:cNvPr id="14" name="Straight Arrow Connector 13">
            <a:extLst>
              <a:ext uri="{FF2B5EF4-FFF2-40B4-BE49-F238E27FC236}">
                <a16:creationId xmlns:a16="http://schemas.microsoft.com/office/drawing/2014/main" id="{E4288A91-9963-5CF6-CC1C-B771758B6BC9}"/>
              </a:ext>
            </a:extLst>
          </p:cNvPr>
          <p:cNvCxnSpPr>
            <a:cxnSpLocks/>
          </p:cNvCxnSpPr>
          <p:nvPr/>
        </p:nvCxnSpPr>
        <p:spPr>
          <a:xfrm flipV="1">
            <a:off x="3590964" y="4343400"/>
            <a:ext cx="2505036" cy="87476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182406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087A38-DCB2-556C-20A4-32AC0C1F7ECC}"/>
              </a:ext>
            </a:extLst>
          </p:cNvPr>
          <p:cNvSpPr>
            <a:spLocks noGrp="1"/>
          </p:cNvSpPr>
          <p:nvPr>
            <p:ph type="body" sz="quarter" idx="13"/>
          </p:nvPr>
        </p:nvSpPr>
        <p:spPr/>
        <p:txBody>
          <a:bodyPr/>
          <a:lstStyle/>
          <a:p>
            <a:r>
              <a:rPr lang="en-US" dirty="0"/>
              <a:t>Reading the data in R and cleaning</a:t>
            </a:r>
          </a:p>
        </p:txBody>
      </p:sp>
      <p:sp>
        <p:nvSpPr>
          <p:cNvPr id="3" name="Text Placeholder 2">
            <a:extLst>
              <a:ext uri="{FF2B5EF4-FFF2-40B4-BE49-F238E27FC236}">
                <a16:creationId xmlns:a16="http://schemas.microsoft.com/office/drawing/2014/main" id="{63FBDE5A-D247-C9E4-52F5-80B091044730}"/>
              </a:ext>
            </a:extLst>
          </p:cNvPr>
          <p:cNvSpPr>
            <a:spLocks noGrp="1"/>
          </p:cNvSpPr>
          <p:nvPr>
            <p:ph type="body" sz="quarter" idx="14"/>
          </p:nvPr>
        </p:nvSpPr>
        <p:spPr>
          <a:xfrm>
            <a:off x="762001" y="2019300"/>
            <a:ext cx="10706100" cy="4667250"/>
          </a:xfrm>
        </p:spPr>
        <p:txBody>
          <a:bodyPr numCol="1">
            <a:normAutofit/>
          </a:bodyPr>
          <a:lstStyle/>
          <a:p>
            <a:pPr marL="0" lvl="1" indent="0">
              <a:buNone/>
            </a:pPr>
            <a:r>
              <a:rPr lang="en-US" sz="1600" dirty="0"/>
              <a:t>For this section we just need 2 packages </a:t>
            </a:r>
            <a:r>
              <a:rPr lang="en-US" dirty="0" err="1"/>
              <a:t>tidyverse</a:t>
            </a:r>
            <a:r>
              <a:rPr lang="en-US" dirty="0"/>
              <a:t> and janitor, if you don’t already have them, you can install with the commands</a:t>
            </a:r>
          </a:p>
          <a:p>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install.packages</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tidyverse</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p>
          <a:p>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install.packages</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("janitor")</a:t>
            </a:r>
          </a:p>
          <a:p>
            <a:endParaRPr lang="en-US"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r>
              <a:rPr lang="en-US" dirty="0">
                <a:latin typeface="Consolas" panose="020B0609020204030204" pitchFamily="49" charset="0"/>
                <a:ea typeface="Cascadia Code" panose="020B0609020000020004" pitchFamily="49" charset="0"/>
                <a:cs typeface="Cascadia Code" panose="020B0609020000020004" pitchFamily="49" charset="0"/>
              </a:rPr>
              <a:t>Step 1: read in the data, clean the names and look at the data</a:t>
            </a:r>
          </a:p>
          <a:p>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library(</a:t>
            </a:r>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tidyverse</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p>
          <a:p>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library(janitor)</a:t>
            </a:r>
          </a:p>
          <a:p>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laos_dat</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&lt;- </a:t>
            </a:r>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read_csv</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("data-inputs/data_dhis2_laos_ammnet.csv") %&gt;%  </a:t>
            </a:r>
          </a:p>
          <a:p>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a:t>
            </a:r>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clean_names</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p>
          <a:p>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head(</a:t>
            </a:r>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laos_dat</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37867205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776EAA-59FF-FBE9-0507-33694D5A0542}"/>
              </a:ext>
            </a:extLst>
          </p:cNvPr>
          <p:cNvPicPr>
            <a:picLocks noChangeAspect="1"/>
          </p:cNvPicPr>
          <p:nvPr/>
        </p:nvPicPr>
        <p:blipFill>
          <a:blip r:embed="rId2"/>
          <a:stretch>
            <a:fillRect/>
          </a:stretch>
        </p:blipFill>
        <p:spPr>
          <a:xfrm>
            <a:off x="762000" y="2604849"/>
            <a:ext cx="9940090" cy="1836851"/>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E4DFDBFF-7F73-87E2-180E-6A856CD7FF49}"/>
              </a:ext>
            </a:extLst>
          </p:cNvPr>
          <p:cNvCxnSpPr>
            <a:cxnSpLocks/>
          </p:cNvCxnSpPr>
          <p:nvPr/>
        </p:nvCxnSpPr>
        <p:spPr>
          <a:xfrm>
            <a:off x="1781175" y="2323831"/>
            <a:ext cx="0" cy="995501"/>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E0FE633-1471-5507-277C-35A85B248A4B}"/>
              </a:ext>
            </a:extLst>
          </p:cNvPr>
          <p:cNvSpPr txBox="1"/>
          <p:nvPr/>
        </p:nvSpPr>
        <p:spPr>
          <a:xfrm>
            <a:off x="196015" y="1460936"/>
            <a:ext cx="3757115" cy="1009352"/>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These data names look long and cumbersome – let’s shorten them once we decided which ones to use</a:t>
            </a:r>
          </a:p>
        </p:txBody>
      </p:sp>
      <p:sp>
        <p:nvSpPr>
          <p:cNvPr id="9" name="TextBox 8">
            <a:extLst>
              <a:ext uri="{FF2B5EF4-FFF2-40B4-BE49-F238E27FC236}">
                <a16:creationId xmlns:a16="http://schemas.microsoft.com/office/drawing/2014/main" id="{7CF99736-9F5D-6730-408D-0FEDE56ED038}"/>
              </a:ext>
            </a:extLst>
          </p:cNvPr>
          <p:cNvSpPr txBox="1"/>
          <p:nvPr/>
        </p:nvSpPr>
        <p:spPr>
          <a:xfrm>
            <a:off x="4299784" y="200024"/>
            <a:ext cx="1891465" cy="1702398"/>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The download returned the national level data, which we don’t want – let’s filter this out</a:t>
            </a:r>
          </a:p>
        </p:txBody>
      </p:sp>
      <p:sp>
        <p:nvSpPr>
          <p:cNvPr id="14" name="TextBox 13">
            <a:extLst>
              <a:ext uri="{FF2B5EF4-FFF2-40B4-BE49-F238E27FC236}">
                <a16:creationId xmlns:a16="http://schemas.microsoft.com/office/drawing/2014/main" id="{C1EE7AED-9DE8-6F18-BEA1-7675A92D811D}"/>
              </a:ext>
            </a:extLst>
          </p:cNvPr>
          <p:cNvSpPr txBox="1"/>
          <p:nvPr/>
        </p:nvSpPr>
        <p:spPr>
          <a:xfrm>
            <a:off x="7905750" y="590533"/>
            <a:ext cx="1891465" cy="1702398"/>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These columns don’t look useful, so lets remove them from our output</a:t>
            </a:r>
          </a:p>
        </p:txBody>
      </p:sp>
      <p:sp>
        <p:nvSpPr>
          <p:cNvPr id="16" name="Left Brace 15">
            <a:extLst>
              <a:ext uri="{FF2B5EF4-FFF2-40B4-BE49-F238E27FC236}">
                <a16:creationId xmlns:a16="http://schemas.microsoft.com/office/drawing/2014/main" id="{03C2CEED-0B42-B7D2-72EA-AC09ECBC7A64}"/>
              </a:ext>
            </a:extLst>
          </p:cNvPr>
          <p:cNvSpPr/>
          <p:nvPr/>
        </p:nvSpPr>
        <p:spPr>
          <a:xfrm rot="5400000">
            <a:off x="7935859" y="410553"/>
            <a:ext cx="507150" cy="4595182"/>
          </a:xfrm>
          <a:prstGeom prst="leftBrace">
            <a:avLst>
              <a:gd name="adj1" fmla="val 8333"/>
              <a:gd name="adj2" fmla="val 50189"/>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31925FE-8D47-7786-2BF9-5885F80B031F}"/>
              </a:ext>
            </a:extLst>
          </p:cNvPr>
          <p:cNvCxnSpPr>
            <a:cxnSpLocks/>
          </p:cNvCxnSpPr>
          <p:nvPr/>
        </p:nvCxnSpPr>
        <p:spPr>
          <a:xfrm flipH="1">
            <a:off x="4231353" y="1879727"/>
            <a:ext cx="1193147" cy="1330198"/>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 Placeholder 1">
            <a:extLst>
              <a:ext uri="{FF2B5EF4-FFF2-40B4-BE49-F238E27FC236}">
                <a16:creationId xmlns:a16="http://schemas.microsoft.com/office/drawing/2014/main" id="{06E11C8B-8C11-010E-7F7B-0CC74454380F}"/>
              </a:ext>
            </a:extLst>
          </p:cNvPr>
          <p:cNvSpPr>
            <a:spLocks noGrp="1"/>
          </p:cNvSpPr>
          <p:nvPr>
            <p:ph type="body" sz="quarter" idx="13"/>
          </p:nvPr>
        </p:nvSpPr>
        <p:spPr>
          <a:xfrm>
            <a:off x="762000" y="847224"/>
            <a:ext cx="10718800" cy="1045371"/>
          </a:xfrm>
        </p:spPr>
        <p:txBody>
          <a:bodyPr/>
          <a:lstStyle/>
          <a:p>
            <a:r>
              <a:rPr lang="en-US" dirty="0"/>
              <a:t>Cleaning (1)</a:t>
            </a:r>
          </a:p>
        </p:txBody>
      </p:sp>
      <p:sp>
        <p:nvSpPr>
          <p:cNvPr id="25" name="TextBox 24">
            <a:extLst>
              <a:ext uri="{FF2B5EF4-FFF2-40B4-BE49-F238E27FC236}">
                <a16:creationId xmlns:a16="http://schemas.microsoft.com/office/drawing/2014/main" id="{5E106905-ADE0-C20F-1F7B-FC9F1990FD3D}"/>
              </a:ext>
            </a:extLst>
          </p:cNvPr>
          <p:cNvSpPr txBox="1"/>
          <p:nvPr/>
        </p:nvSpPr>
        <p:spPr>
          <a:xfrm>
            <a:off x="149225" y="4501358"/>
            <a:ext cx="11944350" cy="2308324"/>
          </a:xfrm>
          <a:prstGeom prst="rect">
            <a:avLst/>
          </a:prstGeom>
          <a:noFill/>
        </p:spPr>
        <p:txBody>
          <a:bodyPr wrap="square">
            <a:spAutoFit/>
          </a:bodyPr>
          <a:lstStyle/>
          <a:p>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laos_dat_clean</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&lt;- </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laos_dat</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%&gt;%   </a:t>
            </a:r>
          </a:p>
          <a:p>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filter(</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organisation_unit</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 "Lao PDR") %&gt;% # filter out national level data  </a:t>
            </a:r>
          </a:p>
          <a:p>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dplyr</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::select(-c(numerator, denominator, factor, multiplier, divisor)) %&gt;% # remove unused columns  </a:t>
            </a:r>
          </a:p>
          <a:p>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mutate(data = </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str_replace_all</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"MAL - ", ""), # remove starting MAL key         </a:t>
            </a:r>
          </a:p>
          <a:p>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data = </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str_to_lower</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 lower case         </a:t>
            </a:r>
          </a:p>
          <a:p>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data = </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str_replace_all</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 ", "_"),      # spaces to underscores         </a:t>
            </a:r>
          </a:p>
          <a:p>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data = </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str_remove_all</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 # remove parenthesis         </a:t>
            </a:r>
          </a:p>
          <a:p>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data = </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str_remove_all</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 %&gt;% # remove plus sign in one variable name   	mutate(month = </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ymd</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r>
              <a:rPr lang="en-US" sz="16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parse_date_time</a:t>
            </a:r>
            <a:r>
              <a:rPr lang="en-US" sz="16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(period, orders = "B Y"))) # make month a date variable </a:t>
            </a:r>
          </a:p>
        </p:txBody>
      </p:sp>
      <p:sp>
        <p:nvSpPr>
          <p:cNvPr id="28" name="TextBox 27">
            <a:extLst>
              <a:ext uri="{FF2B5EF4-FFF2-40B4-BE49-F238E27FC236}">
                <a16:creationId xmlns:a16="http://schemas.microsoft.com/office/drawing/2014/main" id="{1023526F-224A-2C4A-7C69-D12875B93898}"/>
              </a:ext>
            </a:extLst>
          </p:cNvPr>
          <p:cNvSpPr txBox="1"/>
          <p:nvPr/>
        </p:nvSpPr>
        <p:spPr>
          <a:xfrm>
            <a:off x="10306078" y="3338709"/>
            <a:ext cx="1891465" cy="1702398"/>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The date is in character format, but we need it in date format for R to know how it should be ordered</a:t>
            </a:r>
          </a:p>
        </p:txBody>
      </p:sp>
      <p:cxnSp>
        <p:nvCxnSpPr>
          <p:cNvPr id="29" name="Straight Arrow Connector 28">
            <a:extLst>
              <a:ext uri="{FF2B5EF4-FFF2-40B4-BE49-F238E27FC236}">
                <a16:creationId xmlns:a16="http://schemas.microsoft.com/office/drawing/2014/main" id="{A150BC97-1DA4-7A37-D657-DD84B8FF47E9}"/>
              </a:ext>
            </a:extLst>
          </p:cNvPr>
          <p:cNvCxnSpPr>
            <a:cxnSpLocks/>
          </p:cNvCxnSpPr>
          <p:nvPr/>
        </p:nvCxnSpPr>
        <p:spPr>
          <a:xfrm flipH="1">
            <a:off x="3448050" y="3896282"/>
            <a:ext cx="6834968" cy="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688200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3158515-E4D5-3E00-CD74-31A511002C7C}"/>
              </a:ext>
            </a:extLst>
          </p:cNvPr>
          <p:cNvSpPr>
            <a:spLocks noGrp="1"/>
          </p:cNvSpPr>
          <p:nvPr>
            <p:ph type="body" sz="quarter" idx="13"/>
          </p:nvPr>
        </p:nvSpPr>
        <p:spPr>
          <a:xfrm>
            <a:off x="762000" y="847224"/>
            <a:ext cx="10718800" cy="1045371"/>
          </a:xfrm>
        </p:spPr>
        <p:txBody>
          <a:bodyPr/>
          <a:lstStyle/>
          <a:p>
            <a:r>
              <a:rPr lang="en-US" dirty="0"/>
              <a:t>Cleaning (2)</a:t>
            </a:r>
          </a:p>
        </p:txBody>
      </p:sp>
      <p:sp>
        <p:nvSpPr>
          <p:cNvPr id="7" name="Text Placeholder 2">
            <a:extLst>
              <a:ext uri="{FF2B5EF4-FFF2-40B4-BE49-F238E27FC236}">
                <a16:creationId xmlns:a16="http://schemas.microsoft.com/office/drawing/2014/main" id="{C8736636-50CD-CA63-94FC-3510BC668A74}"/>
              </a:ext>
            </a:extLst>
          </p:cNvPr>
          <p:cNvSpPr>
            <a:spLocks noGrp="1"/>
          </p:cNvSpPr>
          <p:nvPr>
            <p:ph type="body" sz="quarter" idx="14"/>
          </p:nvPr>
        </p:nvSpPr>
        <p:spPr>
          <a:xfrm>
            <a:off x="406400" y="1981200"/>
            <a:ext cx="11429999" cy="4667250"/>
          </a:xfrm>
        </p:spPr>
        <p:txBody>
          <a:bodyPr numCol="1">
            <a:normAutofit/>
          </a:bodyPr>
          <a:lstStyle/>
          <a:p>
            <a:pPr marL="0" lvl="1" indent="0">
              <a:buNone/>
            </a:pPr>
            <a:r>
              <a:rPr lang="en-US" sz="1600" dirty="0"/>
              <a:t>It’s a good idea to look at the unique values in each text column to see if they all make sense</a:t>
            </a: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r>
              <a:rPr lang="en-US" sz="1600" dirty="0">
                <a:ea typeface="Cascadia Code" panose="020B0609020000020004" pitchFamily="49" charset="0"/>
                <a:cs typeface="Cascadia Code" panose="020B0609020000020004" pitchFamily="49" charset="0"/>
              </a:rPr>
              <a:t>We downloaded data that had similar names because we wanted to check for consistency – lets check these now – I’d expect </a:t>
            </a:r>
          </a:p>
          <a:p>
            <a:pPr marL="0" lvl="1" indent="0">
              <a:buNone/>
            </a:pPr>
            <a:r>
              <a:rPr lang="en-US" altLang="en-US" sz="12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“MAL - Malaria cases tested (total)” = “MAL - Malaria suspects tested (RDT)” + “MAL - Malaria suspects tested with microscopy”</a:t>
            </a:r>
          </a:p>
          <a:p>
            <a:pPr marL="0" lvl="1" indent="0">
              <a:buNone/>
            </a:pPr>
            <a:r>
              <a:rPr lang="en-US" sz="12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And </a:t>
            </a:r>
          </a:p>
          <a:p>
            <a:pPr marL="0" lvl="1" indent="0">
              <a:buNone/>
            </a:pPr>
            <a:r>
              <a:rPr lang="en-US" altLang="en-US" sz="12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"MAL - Confirmed malaria cases (</a:t>
            </a:r>
            <a:r>
              <a:rPr lang="en-US" altLang="en-US" sz="12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micr</a:t>
            </a:r>
            <a:r>
              <a:rPr lang="en-US" altLang="en-US" sz="12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 RDT)" = “MAL - Microscopy positive malaria cases” + "MAL - RDT positive malaria cases" = </a:t>
            </a:r>
          </a:p>
          <a:p>
            <a:pPr marL="0" lvl="1" indent="0">
              <a:buNone/>
            </a:pPr>
            <a:endParaRPr lang="en-US" sz="1200" dirty="0">
              <a:solidFill>
                <a:schemeClr val="accent3"/>
              </a:solidFill>
              <a:ea typeface="Cascadia Code" panose="020B0609020000020004" pitchFamily="49" charset="0"/>
              <a:cs typeface="Cascadia Code" panose="020B0609020000020004" pitchFamily="49" charset="0"/>
            </a:endParaRPr>
          </a:p>
          <a:p>
            <a:pPr marL="0" lvl="1" indent="0">
              <a:buNone/>
            </a:pPr>
            <a:endParaRPr lang="en-US" dirty="0">
              <a:ea typeface="Cascadia Code" panose="020B0609020000020004" pitchFamily="49" charset="0"/>
              <a:cs typeface="Cascadia Code" panose="020B0609020000020004" pitchFamily="49" charset="0"/>
            </a:endParaRPr>
          </a:p>
        </p:txBody>
      </p:sp>
      <p:sp>
        <p:nvSpPr>
          <p:cNvPr id="9" name="Rectangle 2">
            <a:extLst>
              <a:ext uri="{FF2B5EF4-FFF2-40B4-BE49-F238E27FC236}">
                <a16:creationId xmlns:a16="http://schemas.microsoft.com/office/drawing/2014/main" id="{6504BFF8-6095-6BF5-BCCB-B3910E7BB047}"/>
              </a:ext>
            </a:extLst>
          </p:cNvPr>
          <p:cNvSpPr>
            <a:spLocks noChangeArrowheads="1"/>
          </p:cNvSpPr>
          <p:nvPr/>
        </p:nvSpPr>
        <p:spPr bwMode="auto">
          <a:xfrm>
            <a:off x="723899" y="2403873"/>
            <a:ext cx="9762288"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unique(</a:t>
            </a:r>
            <a:r>
              <a:rPr kumimoji="0" lang="en-US" altLang="en-US" sz="1600" b="0" i="0" u="none" strike="noStrike" cap="none" normalizeH="0" baseline="0" dirty="0" err="1">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laos_dat$data</a:t>
            </a: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[1] "MAL - Malaria cases tested (total)" "MAL - Confirmed malaria cases (</a:t>
            </a:r>
            <a:r>
              <a:rPr kumimoji="0" lang="en-US" altLang="en-US" sz="1600" b="0" i="0" u="none" strike="noStrike" cap="none" normalizeH="0" baseline="0" dirty="0" err="1">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micr</a:t>
            </a: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 + RDT)"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[3] "MAL - Confirmed malaria cases per 1000" "MAL - Confirmed malaria cases"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[5] "MAL - Microscopy positive malaria cases" "MAL - Malaria suspects tested (RDT)"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[7] "MAL - Malaria suspects tested with microscopy" "MAL - RDT positive malaria cases" </a:t>
            </a:r>
            <a:endParaRPr kumimoji="0" lang="en-US" altLang="en-US" sz="40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00208211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A952-DFC9-FE1C-D178-F9C21C2CFA67}"/>
            </a:ext>
          </a:extLst>
        </p:cNvPr>
        <p:cNvGrpSpPr/>
        <p:nvPr/>
      </p:nvGrpSpPr>
      <p:grpSpPr>
        <a:xfrm>
          <a:off x="0" y="0"/>
          <a:ext cx="0" cy="0"/>
          <a:chOff x="0" y="0"/>
          <a:chExt cx="0" cy="0"/>
        </a:xfrm>
      </p:grpSpPr>
      <p:sp>
        <p:nvSpPr>
          <p:cNvPr id="4" name="Text Placeholder 1">
            <a:extLst>
              <a:ext uri="{FF2B5EF4-FFF2-40B4-BE49-F238E27FC236}">
                <a16:creationId xmlns:a16="http://schemas.microsoft.com/office/drawing/2014/main" id="{456CCD9C-8874-D5E1-B3B7-89E1608B2AB1}"/>
              </a:ext>
            </a:extLst>
          </p:cNvPr>
          <p:cNvSpPr>
            <a:spLocks noGrp="1"/>
          </p:cNvSpPr>
          <p:nvPr>
            <p:ph type="body" sz="quarter" idx="13"/>
          </p:nvPr>
        </p:nvSpPr>
        <p:spPr>
          <a:xfrm>
            <a:off x="762000" y="847224"/>
            <a:ext cx="10718800" cy="1045371"/>
          </a:xfrm>
        </p:spPr>
        <p:txBody>
          <a:bodyPr/>
          <a:lstStyle/>
          <a:p>
            <a:r>
              <a:rPr lang="en-US" dirty="0"/>
              <a:t>Cleaning (3)</a:t>
            </a:r>
          </a:p>
        </p:txBody>
      </p:sp>
      <p:sp>
        <p:nvSpPr>
          <p:cNvPr id="3" name="TextBox 2">
            <a:extLst>
              <a:ext uri="{FF2B5EF4-FFF2-40B4-BE49-F238E27FC236}">
                <a16:creationId xmlns:a16="http://schemas.microsoft.com/office/drawing/2014/main" id="{DD2080A6-D3A1-6188-8D19-B267A81962B6}"/>
              </a:ext>
            </a:extLst>
          </p:cNvPr>
          <p:cNvSpPr txBox="1"/>
          <p:nvPr/>
        </p:nvSpPr>
        <p:spPr>
          <a:xfrm>
            <a:off x="600075" y="1535490"/>
            <a:ext cx="8496300" cy="2800767"/>
          </a:xfrm>
          <a:prstGeom prst="rect">
            <a:avLst/>
          </a:prstGeom>
          <a:noFill/>
        </p:spPr>
        <p:txBody>
          <a:bodyPr wrap="square">
            <a:spAutoFit/>
          </a:bodyPr>
          <a:lstStyle/>
          <a:p>
            <a:r>
              <a:rPr lang="en-US" sz="1600" dirty="0" err="1">
                <a:solidFill>
                  <a:schemeClr val="accent3"/>
                </a:solidFill>
                <a:latin typeface="Consolas" panose="020B0609020204030204" pitchFamily="49" charset="0"/>
              </a:rPr>
              <a:t>laos_dat_wide</a:t>
            </a:r>
            <a:r>
              <a:rPr lang="en-US" sz="1600" dirty="0">
                <a:solidFill>
                  <a:schemeClr val="accent3"/>
                </a:solidFill>
                <a:latin typeface="Consolas" panose="020B0609020204030204" pitchFamily="49" charset="0"/>
              </a:rPr>
              <a:t> &lt;- </a:t>
            </a:r>
            <a:r>
              <a:rPr lang="en-US" sz="1600" dirty="0" err="1">
                <a:solidFill>
                  <a:schemeClr val="accent3"/>
                </a:solidFill>
                <a:latin typeface="Consolas" panose="020B0609020204030204" pitchFamily="49" charset="0"/>
              </a:rPr>
              <a:t>laos_dat_clean</a:t>
            </a:r>
            <a:r>
              <a:rPr lang="en-US" sz="1600" dirty="0">
                <a:solidFill>
                  <a:schemeClr val="accent3"/>
                </a:solidFill>
                <a:latin typeface="Consolas" panose="020B0609020204030204" pitchFamily="49" charset="0"/>
              </a:rPr>
              <a:t> %&gt;% 	</a:t>
            </a:r>
          </a:p>
          <a:p>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pivot_wider</a:t>
            </a:r>
            <a:r>
              <a:rPr lang="en-US" sz="1600" dirty="0">
                <a:solidFill>
                  <a:schemeClr val="accent3"/>
                </a:solidFill>
                <a:latin typeface="Consolas" panose="020B0609020204030204" pitchFamily="49" charset="0"/>
              </a:rPr>
              <a:t>(</a:t>
            </a:r>
            <a:r>
              <a:rPr lang="en-US" sz="1600" dirty="0" err="1">
                <a:solidFill>
                  <a:schemeClr val="accent3"/>
                </a:solidFill>
                <a:latin typeface="Consolas" panose="020B0609020204030204" pitchFamily="49" charset="0"/>
              </a:rPr>
              <a:t>names_from</a:t>
            </a:r>
            <a:r>
              <a:rPr lang="en-US" sz="1600" dirty="0">
                <a:solidFill>
                  <a:schemeClr val="accent3"/>
                </a:solidFill>
                <a:latin typeface="Consolas" panose="020B0609020204030204" pitchFamily="49" charset="0"/>
              </a:rPr>
              <a:t> = data) %&gt;%   </a:t>
            </a:r>
          </a:p>
          <a:p>
            <a:r>
              <a:rPr lang="en-US" sz="1600" dirty="0">
                <a:solidFill>
                  <a:schemeClr val="accent3"/>
                </a:solidFill>
                <a:latin typeface="Consolas" panose="020B0609020204030204" pitchFamily="49" charset="0"/>
              </a:rPr>
              <a:t>	mutate(</a:t>
            </a:r>
            <a:r>
              <a:rPr lang="en-US" sz="1600" dirty="0" err="1">
                <a:solidFill>
                  <a:schemeClr val="accent3"/>
                </a:solidFill>
                <a:latin typeface="Consolas" panose="020B0609020204030204" pitchFamily="49" charset="0"/>
              </a:rPr>
              <a:t>test_calc_check</a:t>
            </a:r>
            <a:r>
              <a:rPr lang="en-US" sz="1600" dirty="0">
                <a:solidFill>
                  <a:schemeClr val="accent3"/>
                </a:solidFill>
                <a:latin typeface="Consolas" panose="020B0609020204030204" pitchFamily="49" charset="0"/>
              </a:rPr>
              <a:t> = </a:t>
            </a:r>
            <a:r>
              <a:rPr lang="en-US" sz="1600" dirty="0" err="1">
                <a:solidFill>
                  <a:schemeClr val="accent3"/>
                </a:solidFill>
                <a:latin typeface="Consolas" panose="020B0609020204030204" pitchFamily="49" charset="0"/>
              </a:rPr>
              <a:t>rowSums</a:t>
            </a:r>
            <a:r>
              <a:rPr lang="en-US" sz="1600" dirty="0">
                <a:solidFill>
                  <a:schemeClr val="accent3"/>
                </a:solidFill>
                <a:latin typeface="Consolas" panose="020B0609020204030204" pitchFamily="49" charset="0"/>
              </a:rPr>
              <a:t>(across(c(</a:t>
            </a:r>
            <a:r>
              <a:rPr lang="en-US" sz="1600" dirty="0" err="1">
                <a:solidFill>
                  <a:schemeClr val="accent3"/>
                </a:solidFill>
                <a:latin typeface="Consolas" panose="020B0609020204030204" pitchFamily="49" charset="0"/>
              </a:rPr>
              <a:t>malaria_suspects_tested_rdt</a:t>
            </a:r>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malaria_suspects_tested_with_microscopy</a:t>
            </a:r>
            <a:r>
              <a:rPr lang="en-US" sz="1600" dirty="0">
                <a:solidFill>
                  <a:schemeClr val="accent3"/>
                </a:solidFill>
                <a:latin typeface="Consolas" panose="020B0609020204030204" pitchFamily="49" charset="0"/>
              </a:rPr>
              <a:t>)), na.rm = TRUE),         	</a:t>
            </a:r>
            <a:r>
              <a:rPr lang="en-US" sz="1600" dirty="0" err="1">
                <a:solidFill>
                  <a:schemeClr val="accent3"/>
                </a:solidFill>
                <a:latin typeface="Consolas" panose="020B0609020204030204" pitchFamily="49" charset="0"/>
              </a:rPr>
              <a:t>cases_calc_check</a:t>
            </a:r>
            <a:r>
              <a:rPr lang="en-US" sz="1600" dirty="0">
                <a:solidFill>
                  <a:schemeClr val="accent3"/>
                </a:solidFill>
                <a:latin typeface="Consolas" panose="020B0609020204030204" pitchFamily="49" charset="0"/>
              </a:rPr>
              <a:t> = </a:t>
            </a:r>
            <a:r>
              <a:rPr lang="en-US" sz="1600" dirty="0" err="1">
                <a:solidFill>
                  <a:schemeClr val="accent3"/>
                </a:solidFill>
                <a:latin typeface="Consolas" panose="020B0609020204030204" pitchFamily="49" charset="0"/>
              </a:rPr>
              <a:t>rowSums</a:t>
            </a:r>
            <a:r>
              <a:rPr lang="en-US" sz="1600" dirty="0">
                <a:solidFill>
                  <a:schemeClr val="accent3"/>
                </a:solidFill>
                <a:latin typeface="Consolas" panose="020B0609020204030204" pitchFamily="49" charset="0"/>
              </a:rPr>
              <a:t>(across(c(</a:t>
            </a:r>
            <a:r>
              <a:rPr lang="en-US" sz="1600" dirty="0" err="1">
                <a:solidFill>
                  <a:schemeClr val="accent3"/>
                </a:solidFill>
                <a:latin typeface="Consolas" panose="020B0609020204030204" pitchFamily="49" charset="0"/>
              </a:rPr>
              <a:t>rdt_positive_malaria_cases</a:t>
            </a:r>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microscopy_positive_malaria_cases</a:t>
            </a:r>
            <a:r>
              <a:rPr lang="en-US" sz="1600" dirty="0">
                <a:solidFill>
                  <a:schemeClr val="accent3"/>
                </a:solidFill>
                <a:latin typeface="Consolas" panose="020B0609020204030204" pitchFamily="49" charset="0"/>
              </a:rPr>
              <a:t>))))</a:t>
            </a:r>
          </a:p>
          <a:p>
            <a:endParaRPr lang="en-US" sz="1600" dirty="0">
              <a:solidFill>
                <a:schemeClr val="accent3"/>
              </a:solidFill>
              <a:latin typeface="Consolas" panose="020B0609020204030204" pitchFamily="49" charset="0"/>
            </a:endParaRPr>
          </a:p>
          <a:p>
            <a:r>
              <a:rPr lang="en-US" sz="1600" dirty="0" err="1">
                <a:solidFill>
                  <a:schemeClr val="accent3"/>
                </a:solidFill>
                <a:latin typeface="Consolas" panose="020B0609020204030204" pitchFamily="49" charset="0"/>
              </a:rPr>
              <a:t>ggplot</a:t>
            </a:r>
            <a:r>
              <a:rPr lang="en-US" sz="1600" dirty="0">
                <a:solidFill>
                  <a:schemeClr val="accent3"/>
                </a:solidFill>
                <a:latin typeface="Consolas" panose="020B0609020204030204" pitchFamily="49" charset="0"/>
              </a:rPr>
              <a:t>(</a:t>
            </a:r>
            <a:r>
              <a:rPr lang="en-US" sz="1600" dirty="0" err="1">
                <a:solidFill>
                  <a:schemeClr val="accent3"/>
                </a:solidFill>
                <a:latin typeface="Consolas" panose="020B0609020204030204" pitchFamily="49" charset="0"/>
              </a:rPr>
              <a:t>laos_dat_wide</a:t>
            </a:r>
            <a:r>
              <a:rPr lang="en-US" sz="1600" dirty="0">
                <a:solidFill>
                  <a:schemeClr val="accent3"/>
                </a:solidFill>
                <a:latin typeface="Consolas" panose="020B0609020204030204" pitchFamily="49" charset="0"/>
              </a:rPr>
              <a:t>) +  </a:t>
            </a:r>
          </a:p>
          <a:p>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geom_point</a:t>
            </a:r>
            <a:r>
              <a:rPr lang="en-US" sz="1600" dirty="0">
                <a:solidFill>
                  <a:schemeClr val="accent3"/>
                </a:solidFill>
                <a:latin typeface="Consolas" panose="020B0609020204030204" pitchFamily="49" charset="0"/>
              </a:rPr>
              <a:t>(</a:t>
            </a:r>
            <a:r>
              <a:rPr lang="en-US" sz="1600" dirty="0" err="1">
                <a:solidFill>
                  <a:schemeClr val="accent3"/>
                </a:solidFill>
                <a:latin typeface="Consolas" panose="020B0609020204030204" pitchFamily="49" charset="0"/>
              </a:rPr>
              <a:t>aes</a:t>
            </a:r>
            <a:r>
              <a:rPr lang="en-US" sz="1600" dirty="0">
                <a:solidFill>
                  <a:schemeClr val="accent3"/>
                </a:solidFill>
                <a:latin typeface="Consolas" panose="020B0609020204030204" pitchFamily="49" charset="0"/>
              </a:rPr>
              <a:t>(x = </a:t>
            </a:r>
            <a:r>
              <a:rPr lang="en-US" sz="1600" dirty="0" err="1">
                <a:solidFill>
                  <a:schemeClr val="accent3"/>
                </a:solidFill>
                <a:latin typeface="Consolas" panose="020B0609020204030204" pitchFamily="49" charset="0"/>
              </a:rPr>
              <a:t>malaria_cases_tested_total</a:t>
            </a:r>
            <a:r>
              <a:rPr lang="en-US" sz="1600" dirty="0">
                <a:solidFill>
                  <a:schemeClr val="accent3"/>
                </a:solidFill>
                <a:latin typeface="Consolas" panose="020B0609020204030204" pitchFamily="49" charset="0"/>
              </a:rPr>
              <a:t>, </a:t>
            </a:r>
          </a:p>
          <a:p>
            <a:r>
              <a:rPr lang="en-US" sz="1600" dirty="0">
                <a:solidFill>
                  <a:schemeClr val="accent3"/>
                </a:solidFill>
                <a:latin typeface="Consolas" panose="020B0609020204030204" pitchFamily="49" charset="0"/>
              </a:rPr>
              <a:t>				   y = </a:t>
            </a:r>
            <a:r>
              <a:rPr lang="en-US" sz="1600" dirty="0" err="1">
                <a:solidFill>
                  <a:schemeClr val="accent3"/>
                </a:solidFill>
                <a:latin typeface="Consolas" panose="020B0609020204030204" pitchFamily="49" charset="0"/>
              </a:rPr>
              <a:t>test_calc_check</a:t>
            </a:r>
            <a:r>
              <a:rPr lang="en-US" sz="1600" dirty="0">
                <a:solidFill>
                  <a:schemeClr val="accent3"/>
                </a:solidFill>
                <a:latin typeface="Consolas" panose="020B0609020204030204" pitchFamily="49" charset="0"/>
              </a:rPr>
              <a:t>)) +  	</a:t>
            </a:r>
          </a:p>
          <a:p>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geom_abline</a:t>
            </a:r>
            <a:r>
              <a:rPr lang="en-US" sz="1600" dirty="0">
                <a:solidFill>
                  <a:schemeClr val="accent3"/>
                </a:solidFill>
                <a:latin typeface="Consolas" panose="020B0609020204030204" pitchFamily="49" charset="0"/>
              </a:rPr>
              <a:t>(intercept = 0, slope = 1, color = "red")</a:t>
            </a:r>
          </a:p>
        </p:txBody>
      </p:sp>
      <p:pic>
        <p:nvPicPr>
          <p:cNvPr id="6" name="Picture 5">
            <a:extLst>
              <a:ext uri="{FF2B5EF4-FFF2-40B4-BE49-F238E27FC236}">
                <a16:creationId xmlns:a16="http://schemas.microsoft.com/office/drawing/2014/main" id="{AC2620B2-9CF9-F4C2-9CDE-D99239976837}"/>
              </a:ext>
            </a:extLst>
          </p:cNvPr>
          <p:cNvPicPr>
            <a:picLocks noChangeAspect="1"/>
          </p:cNvPicPr>
          <p:nvPr/>
        </p:nvPicPr>
        <p:blipFill>
          <a:blip r:embed="rId2"/>
          <a:stretch>
            <a:fillRect/>
          </a:stretch>
        </p:blipFill>
        <p:spPr>
          <a:xfrm>
            <a:off x="7511631" y="3124199"/>
            <a:ext cx="4385093" cy="3497051"/>
          </a:xfrm>
          <a:prstGeom prst="rect">
            <a:avLst/>
          </a:prstGeom>
        </p:spPr>
      </p:pic>
      <p:cxnSp>
        <p:nvCxnSpPr>
          <p:cNvPr id="7" name="Straight Arrow Connector 6">
            <a:extLst>
              <a:ext uri="{FF2B5EF4-FFF2-40B4-BE49-F238E27FC236}">
                <a16:creationId xmlns:a16="http://schemas.microsoft.com/office/drawing/2014/main" id="{CEC145B2-9A08-5E88-81BF-B8A37560A0E4}"/>
              </a:ext>
            </a:extLst>
          </p:cNvPr>
          <p:cNvCxnSpPr>
            <a:cxnSpLocks/>
          </p:cNvCxnSpPr>
          <p:nvPr/>
        </p:nvCxnSpPr>
        <p:spPr>
          <a:xfrm>
            <a:off x="6296025" y="4925542"/>
            <a:ext cx="2686050" cy="237008"/>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7E3A57F-4258-0C43-C7CF-D2B9EF8EA891}"/>
              </a:ext>
            </a:extLst>
          </p:cNvPr>
          <p:cNvSpPr txBox="1"/>
          <p:nvPr/>
        </p:nvSpPr>
        <p:spPr>
          <a:xfrm>
            <a:off x="2643940" y="4567972"/>
            <a:ext cx="3757115" cy="1004153"/>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Here we see that these 2 variables are consistent, so we can continue just looking at one</a:t>
            </a:r>
          </a:p>
          <a:p>
            <a:pPr algn="l"/>
            <a:endParaRPr lang="en-US" sz="1600" dirty="0">
              <a:solidFill>
                <a:srgbClr val="454E60"/>
              </a:solidFill>
              <a:latin typeface="Helvetica" pitchFamily="2" charset="0"/>
            </a:endParaRPr>
          </a:p>
        </p:txBody>
      </p:sp>
    </p:spTree>
    <p:extLst>
      <p:ext uri="{BB962C8B-B14F-4D97-AF65-F5344CB8AC3E}">
        <p14:creationId xmlns:p14="http://schemas.microsoft.com/office/powerpoint/2010/main" val="97768077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C7A6-FD8A-B1F5-1FE2-44B8568BC7C1}"/>
            </a:ext>
          </a:extLst>
        </p:cNvPr>
        <p:cNvGrpSpPr/>
        <p:nvPr/>
      </p:nvGrpSpPr>
      <p:grpSpPr>
        <a:xfrm>
          <a:off x="0" y="0"/>
          <a:ext cx="0" cy="0"/>
          <a:chOff x="0" y="0"/>
          <a:chExt cx="0" cy="0"/>
        </a:xfrm>
      </p:grpSpPr>
      <p:sp>
        <p:nvSpPr>
          <p:cNvPr id="4" name="Text Placeholder 1">
            <a:extLst>
              <a:ext uri="{FF2B5EF4-FFF2-40B4-BE49-F238E27FC236}">
                <a16:creationId xmlns:a16="http://schemas.microsoft.com/office/drawing/2014/main" id="{BB156D9A-4926-9DB0-AC70-D581E5A3A6D5}"/>
              </a:ext>
            </a:extLst>
          </p:cNvPr>
          <p:cNvSpPr>
            <a:spLocks noGrp="1"/>
          </p:cNvSpPr>
          <p:nvPr>
            <p:ph type="body" sz="quarter" idx="13"/>
          </p:nvPr>
        </p:nvSpPr>
        <p:spPr>
          <a:xfrm>
            <a:off x="762000" y="847224"/>
            <a:ext cx="10718800" cy="1045371"/>
          </a:xfrm>
        </p:spPr>
        <p:txBody>
          <a:bodyPr/>
          <a:lstStyle/>
          <a:p>
            <a:r>
              <a:rPr lang="en-US" dirty="0"/>
              <a:t>Cleaning (4)</a:t>
            </a:r>
          </a:p>
        </p:txBody>
      </p:sp>
      <p:pic>
        <p:nvPicPr>
          <p:cNvPr id="3" name="Picture 2">
            <a:extLst>
              <a:ext uri="{FF2B5EF4-FFF2-40B4-BE49-F238E27FC236}">
                <a16:creationId xmlns:a16="http://schemas.microsoft.com/office/drawing/2014/main" id="{8610F83B-B7EB-8F04-D0E3-5E008F07A9B7}"/>
              </a:ext>
            </a:extLst>
          </p:cNvPr>
          <p:cNvPicPr>
            <a:picLocks noChangeAspect="1"/>
          </p:cNvPicPr>
          <p:nvPr/>
        </p:nvPicPr>
        <p:blipFill>
          <a:blip r:embed="rId2"/>
          <a:stretch>
            <a:fillRect/>
          </a:stretch>
        </p:blipFill>
        <p:spPr>
          <a:xfrm>
            <a:off x="5466981" y="667207"/>
            <a:ext cx="5315692" cy="4420217"/>
          </a:xfrm>
          <a:prstGeom prst="rect">
            <a:avLst/>
          </a:prstGeom>
        </p:spPr>
      </p:pic>
      <p:cxnSp>
        <p:nvCxnSpPr>
          <p:cNvPr id="5" name="Straight Arrow Connector 4">
            <a:extLst>
              <a:ext uri="{FF2B5EF4-FFF2-40B4-BE49-F238E27FC236}">
                <a16:creationId xmlns:a16="http://schemas.microsoft.com/office/drawing/2014/main" id="{A9E5B23A-8D3C-6C6B-9AD9-31F3185621E6}"/>
              </a:ext>
            </a:extLst>
          </p:cNvPr>
          <p:cNvCxnSpPr>
            <a:cxnSpLocks/>
          </p:cNvCxnSpPr>
          <p:nvPr/>
        </p:nvCxnSpPr>
        <p:spPr>
          <a:xfrm>
            <a:off x="4067175" y="2376930"/>
            <a:ext cx="2686050" cy="237008"/>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3E3F995-0121-4954-9784-0C5BA88DDB56}"/>
              </a:ext>
            </a:extLst>
          </p:cNvPr>
          <p:cNvSpPr txBox="1"/>
          <p:nvPr/>
        </p:nvSpPr>
        <p:spPr>
          <a:xfrm>
            <a:off x="415090" y="2019360"/>
            <a:ext cx="3757115" cy="1368544"/>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However the same is not true when we compare </a:t>
            </a:r>
            <a:r>
              <a:rPr lang="en-US" sz="1600" b="1" dirty="0" err="1">
                <a:solidFill>
                  <a:srgbClr val="454E60"/>
                </a:solidFill>
                <a:latin typeface="Helvetica" pitchFamily="2" charset="0"/>
              </a:rPr>
              <a:t>cases_calc_check</a:t>
            </a:r>
            <a:r>
              <a:rPr lang="en-US" sz="1600" b="1" dirty="0">
                <a:solidFill>
                  <a:srgbClr val="454E60"/>
                </a:solidFill>
                <a:latin typeface="Helvetica" pitchFamily="2" charset="0"/>
              </a:rPr>
              <a:t> </a:t>
            </a:r>
            <a:r>
              <a:rPr lang="en-US" sz="1600" dirty="0">
                <a:solidFill>
                  <a:srgbClr val="454E60"/>
                </a:solidFill>
                <a:latin typeface="Helvetica" pitchFamily="2" charset="0"/>
              </a:rPr>
              <a:t>with </a:t>
            </a:r>
            <a:r>
              <a:rPr lang="en-US" sz="1600" b="1" dirty="0" err="1">
                <a:solidFill>
                  <a:srgbClr val="454E60"/>
                </a:solidFill>
                <a:latin typeface="Helvetica" pitchFamily="2" charset="0"/>
              </a:rPr>
              <a:t>confirmed_malaria</a:t>
            </a:r>
            <a:r>
              <a:rPr lang="en-US" sz="1600" b="1" dirty="0">
                <a:solidFill>
                  <a:srgbClr val="454E60"/>
                </a:solidFill>
                <a:latin typeface="Helvetica" pitchFamily="2" charset="0"/>
              </a:rPr>
              <a:t> </a:t>
            </a:r>
            <a:r>
              <a:rPr lang="en-US" sz="1600" dirty="0">
                <a:solidFill>
                  <a:srgbClr val="454E60"/>
                </a:solidFill>
                <a:latin typeface="Helvetica" pitchFamily="2" charset="0"/>
              </a:rPr>
              <a:t>cases (we’d expect the points to fall on the red (x=y) line</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sp>
        <p:nvSpPr>
          <p:cNvPr id="7" name="TextBox 6">
            <a:extLst>
              <a:ext uri="{FF2B5EF4-FFF2-40B4-BE49-F238E27FC236}">
                <a16:creationId xmlns:a16="http://schemas.microsoft.com/office/drawing/2014/main" id="{CB60D6E0-654E-23B0-EAAA-15E8E9A2A6EC}"/>
              </a:ext>
            </a:extLst>
          </p:cNvPr>
          <p:cNvSpPr txBox="1"/>
          <p:nvPr/>
        </p:nvSpPr>
        <p:spPr>
          <a:xfrm>
            <a:off x="647700" y="3790950"/>
            <a:ext cx="2457450" cy="647700"/>
          </a:xfrm>
          <a:prstGeom prst="rect">
            <a:avLst/>
          </a:prstGeom>
          <a:noFill/>
        </p:spPr>
        <p:txBody>
          <a:bodyPr wrap="square" lIns="0" tIns="0" rIns="0" bIns="0" rtlCol="0">
            <a:noAutofit/>
          </a:bodyPr>
          <a:lstStyle/>
          <a:p>
            <a:pPr algn="l"/>
            <a:endParaRPr lang="en-US" sz="1600" dirty="0">
              <a:solidFill>
                <a:srgbClr val="454E60"/>
              </a:solidFill>
              <a:latin typeface="Helvetica" pitchFamily="2" charset="0"/>
            </a:endParaRPr>
          </a:p>
        </p:txBody>
      </p:sp>
      <p:sp>
        <p:nvSpPr>
          <p:cNvPr id="8" name="TextBox 7">
            <a:extLst>
              <a:ext uri="{FF2B5EF4-FFF2-40B4-BE49-F238E27FC236}">
                <a16:creationId xmlns:a16="http://schemas.microsoft.com/office/drawing/2014/main" id="{010EC057-A6DD-0E48-90AD-9C6B80B0FD67}"/>
              </a:ext>
            </a:extLst>
          </p:cNvPr>
          <p:cNvSpPr txBox="1"/>
          <p:nvPr/>
        </p:nvSpPr>
        <p:spPr>
          <a:xfrm>
            <a:off x="773610" y="3714810"/>
            <a:ext cx="3293565" cy="876240"/>
          </a:xfrm>
          <a:prstGeom prst="rect">
            <a:avLst/>
          </a:prstGeom>
          <a:solidFill>
            <a:schemeClr val="accent5">
              <a:lumMod val="20000"/>
              <a:lumOff val="80000"/>
            </a:schemeClr>
          </a:solidFill>
        </p:spPr>
        <p:txBody>
          <a:bodyPr wrap="square" lIns="91440" tIns="91440" rIns="91440" bIns="91440" rtlCol="0">
            <a:noAutofit/>
          </a:bodyPr>
          <a:lstStyle/>
          <a:p>
            <a:r>
              <a:rPr lang="en-US" sz="2000" dirty="0">
                <a:solidFill>
                  <a:srgbClr val="454E60"/>
                </a:solidFill>
                <a:latin typeface="Helvetica" pitchFamily="2" charset="0"/>
              </a:rPr>
              <a:t>Q: Can you write the code to generate this plot?</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sp>
        <p:nvSpPr>
          <p:cNvPr id="9" name="TextBox 8">
            <a:extLst>
              <a:ext uri="{FF2B5EF4-FFF2-40B4-BE49-F238E27FC236}">
                <a16:creationId xmlns:a16="http://schemas.microsoft.com/office/drawing/2014/main" id="{13E087E1-28F4-101D-C478-BB53E39828A6}"/>
              </a:ext>
            </a:extLst>
          </p:cNvPr>
          <p:cNvSpPr txBox="1"/>
          <p:nvPr/>
        </p:nvSpPr>
        <p:spPr>
          <a:xfrm>
            <a:off x="160833" y="5374248"/>
            <a:ext cx="6401891" cy="1368544"/>
          </a:xfrm>
          <a:prstGeom prst="rect">
            <a:avLst/>
          </a:prstGeom>
          <a:solidFill>
            <a:schemeClr val="accent4">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This means we, as the data analysts, need to </a:t>
            </a:r>
            <a:r>
              <a:rPr lang="en-US" sz="1600" b="1" dirty="0">
                <a:solidFill>
                  <a:srgbClr val="454E60"/>
                </a:solidFill>
                <a:latin typeface="Helvetica" pitchFamily="2" charset="0"/>
              </a:rPr>
              <a:t>make a decision </a:t>
            </a:r>
            <a:r>
              <a:rPr lang="en-US" sz="1600" dirty="0">
                <a:solidFill>
                  <a:srgbClr val="454E60"/>
                </a:solidFill>
                <a:latin typeface="Helvetica" pitchFamily="2" charset="0"/>
              </a:rPr>
              <a:t>about which variable to use. </a:t>
            </a:r>
          </a:p>
          <a:p>
            <a:pPr algn="l"/>
            <a:r>
              <a:rPr lang="en-US" sz="1600" dirty="0">
                <a:solidFill>
                  <a:srgbClr val="454E60"/>
                </a:solidFill>
                <a:latin typeface="Helvetica" pitchFamily="2" charset="0"/>
              </a:rPr>
              <a:t>Option 1: ask a local </a:t>
            </a:r>
            <a:r>
              <a:rPr lang="en-US" sz="1600" b="1" dirty="0">
                <a:solidFill>
                  <a:srgbClr val="454E60"/>
                </a:solidFill>
                <a:latin typeface="Helvetica" pitchFamily="2" charset="0"/>
              </a:rPr>
              <a:t>expert</a:t>
            </a:r>
          </a:p>
          <a:p>
            <a:pPr algn="l"/>
            <a:r>
              <a:rPr lang="en-US" sz="1600" dirty="0">
                <a:solidFill>
                  <a:srgbClr val="454E60"/>
                </a:solidFill>
                <a:latin typeface="Helvetica" pitchFamily="2" charset="0"/>
              </a:rPr>
              <a:t>Option 2: make an </a:t>
            </a:r>
            <a:r>
              <a:rPr lang="en-US" sz="1600" b="1" dirty="0">
                <a:solidFill>
                  <a:srgbClr val="454E60"/>
                </a:solidFill>
                <a:latin typeface="Helvetica" pitchFamily="2" charset="0"/>
              </a:rPr>
              <a:t>educated decision </a:t>
            </a:r>
            <a:r>
              <a:rPr lang="en-US" sz="1600" dirty="0">
                <a:solidFill>
                  <a:srgbClr val="454E60"/>
                </a:solidFill>
                <a:latin typeface="Helvetica" pitchFamily="2" charset="0"/>
              </a:rPr>
              <a:t>and </a:t>
            </a:r>
            <a:r>
              <a:rPr lang="en-US" sz="1600" b="1" dirty="0">
                <a:solidFill>
                  <a:srgbClr val="454E60"/>
                </a:solidFill>
                <a:latin typeface="Helvetica" pitchFamily="2" charset="0"/>
              </a:rPr>
              <a:t>document</a:t>
            </a:r>
            <a:r>
              <a:rPr lang="en-US" sz="1600" dirty="0">
                <a:solidFill>
                  <a:srgbClr val="454E60"/>
                </a:solidFill>
                <a:latin typeface="Helvetica" pitchFamily="2" charset="0"/>
              </a:rPr>
              <a:t> that decision so you can explain your results transparently in the future</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sp>
        <p:nvSpPr>
          <p:cNvPr id="10" name="TextBox 9">
            <a:extLst>
              <a:ext uri="{FF2B5EF4-FFF2-40B4-BE49-F238E27FC236}">
                <a16:creationId xmlns:a16="http://schemas.microsoft.com/office/drawing/2014/main" id="{7A48DE7B-AC40-A151-5FE1-DBC4D4801B85}"/>
              </a:ext>
            </a:extLst>
          </p:cNvPr>
          <p:cNvSpPr txBox="1"/>
          <p:nvPr/>
        </p:nvSpPr>
        <p:spPr>
          <a:xfrm>
            <a:off x="6905626" y="5374248"/>
            <a:ext cx="4992192" cy="1368544"/>
          </a:xfrm>
          <a:prstGeom prst="rect">
            <a:avLst/>
          </a:prstGeom>
          <a:solidFill>
            <a:schemeClr val="accent4">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For this analysis, we will use </a:t>
            </a:r>
            <a:r>
              <a:rPr lang="en-US" sz="1600" b="1" dirty="0">
                <a:solidFill>
                  <a:srgbClr val="454E60"/>
                </a:solidFill>
                <a:latin typeface="Helvetica" pitchFamily="2" charset="0"/>
              </a:rPr>
              <a:t>confirmed malaria cases</a:t>
            </a:r>
            <a:r>
              <a:rPr lang="en-US" sz="1600" dirty="0">
                <a:solidFill>
                  <a:srgbClr val="454E60"/>
                </a:solidFill>
                <a:latin typeface="Helvetica" pitchFamily="2" charset="0"/>
              </a:rPr>
              <a:t> (as we have spoken to a Laos surveillance officer who reported that in some setting individuals are tested with both RDT and microscopy which can lead to double counting of cases)</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spTree>
    <p:extLst>
      <p:ext uri="{BB962C8B-B14F-4D97-AF65-F5344CB8AC3E}">
        <p14:creationId xmlns:p14="http://schemas.microsoft.com/office/powerpoint/2010/main" val="360701716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EF982-2762-692D-BA82-5F0D508B351E}"/>
            </a:ext>
          </a:extLst>
        </p:cNvPr>
        <p:cNvGrpSpPr/>
        <p:nvPr/>
      </p:nvGrpSpPr>
      <p:grpSpPr>
        <a:xfrm>
          <a:off x="0" y="0"/>
          <a:ext cx="0" cy="0"/>
          <a:chOff x="0" y="0"/>
          <a:chExt cx="0" cy="0"/>
        </a:xfrm>
      </p:grpSpPr>
      <p:sp>
        <p:nvSpPr>
          <p:cNvPr id="4" name="Text Placeholder 1">
            <a:extLst>
              <a:ext uri="{FF2B5EF4-FFF2-40B4-BE49-F238E27FC236}">
                <a16:creationId xmlns:a16="http://schemas.microsoft.com/office/drawing/2014/main" id="{9582A092-A7F0-E4AD-FEDB-49ADC61025E4}"/>
              </a:ext>
            </a:extLst>
          </p:cNvPr>
          <p:cNvSpPr>
            <a:spLocks noGrp="1"/>
          </p:cNvSpPr>
          <p:nvPr>
            <p:ph type="body" sz="quarter" idx="13"/>
          </p:nvPr>
        </p:nvSpPr>
        <p:spPr>
          <a:xfrm>
            <a:off x="762000" y="847224"/>
            <a:ext cx="10718800" cy="1045371"/>
          </a:xfrm>
        </p:spPr>
        <p:txBody>
          <a:bodyPr/>
          <a:lstStyle/>
          <a:p>
            <a:r>
              <a:rPr lang="en-US" dirty="0"/>
              <a:t>Cleaning (5)</a:t>
            </a:r>
          </a:p>
        </p:txBody>
      </p:sp>
      <p:sp>
        <p:nvSpPr>
          <p:cNvPr id="3" name="TextBox 2">
            <a:extLst>
              <a:ext uri="{FF2B5EF4-FFF2-40B4-BE49-F238E27FC236}">
                <a16:creationId xmlns:a16="http://schemas.microsoft.com/office/drawing/2014/main" id="{1DB63C40-E090-129F-3270-9284EDECF434}"/>
              </a:ext>
            </a:extLst>
          </p:cNvPr>
          <p:cNvSpPr txBox="1"/>
          <p:nvPr/>
        </p:nvSpPr>
        <p:spPr>
          <a:xfrm>
            <a:off x="0" y="2028616"/>
            <a:ext cx="13068300" cy="3046988"/>
          </a:xfrm>
          <a:prstGeom prst="rect">
            <a:avLst/>
          </a:prstGeom>
          <a:noFill/>
        </p:spPr>
        <p:txBody>
          <a:bodyPr wrap="square">
            <a:spAutoFit/>
          </a:bodyPr>
          <a:lstStyle/>
          <a:p>
            <a:r>
              <a:rPr lang="en-US" sz="1600" dirty="0">
                <a:solidFill>
                  <a:schemeClr val="accent3"/>
                </a:solidFill>
                <a:latin typeface="Consolas" panose="020B0609020204030204" pitchFamily="49" charset="0"/>
              </a:rPr>
              <a:t>laos_dat_clean2 &lt;- </a:t>
            </a:r>
            <a:r>
              <a:rPr lang="en-US" sz="1600" dirty="0" err="1">
                <a:solidFill>
                  <a:schemeClr val="accent3"/>
                </a:solidFill>
                <a:latin typeface="Consolas" panose="020B0609020204030204" pitchFamily="49" charset="0"/>
              </a:rPr>
              <a:t>laos_dat_clean</a:t>
            </a:r>
            <a:r>
              <a:rPr lang="en-US" sz="1600" dirty="0">
                <a:solidFill>
                  <a:schemeClr val="accent3"/>
                </a:solidFill>
                <a:latin typeface="Consolas" panose="020B0609020204030204" pitchFamily="49" charset="0"/>
              </a:rPr>
              <a:t> %&gt;%   </a:t>
            </a:r>
          </a:p>
          <a:p>
            <a:r>
              <a:rPr lang="en-US" sz="1600" dirty="0">
                <a:solidFill>
                  <a:schemeClr val="accent3"/>
                </a:solidFill>
                <a:latin typeface="Consolas" panose="020B0609020204030204" pitchFamily="49" charset="0"/>
              </a:rPr>
              <a:t>	filter(data %in% c("</a:t>
            </a:r>
            <a:r>
              <a:rPr lang="en-US" sz="1600" dirty="0" err="1">
                <a:solidFill>
                  <a:schemeClr val="accent3"/>
                </a:solidFill>
                <a:latin typeface="Consolas" panose="020B0609020204030204" pitchFamily="49" charset="0"/>
              </a:rPr>
              <a:t>malaria_cases_tested_total</a:t>
            </a:r>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confirmed_malaria_cases</a:t>
            </a:r>
            <a:r>
              <a:rPr lang="en-US" sz="1600" dirty="0">
                <a:solidFill>
                  <a:schemeClr val="accent3"/>
                </a:solidFill>
                <a:latin typeface="Consolas" panose="020B0609020204030204" pitchFamily="49" charset="0"/>
              </a:rPr>
              <a:t>",                     						 </a:t>
            </a:r>
          </a:p>
          <a:p>
            <a:r>
              <a:rPr lang="en-US" sz="1600" dirty="0">
                <a:solidFill>
                  <a:schemeClr val="accent3"/>
                </a:solidFill>
                <a:latin typeface="Consolas" panose="020B0609020204030204" pitchFamily="49" charset="0"/>
              </a:rPr>
              <a:t>					   "confirmed_malaria_cases_per_1000")) %&gt;%</a:t>
            </a:r>
          </a:p>
          <a:p>
            <a:endParaRPr lang="en-US" sz="1600" dirty="0">
              <a:solidFill>
                <a:schemeClr val="accent3"/>
              </a:solidFill>
              <a:latin typeface="Consolas" panose="020B0609020204030204" pitchFamily="49" charset="0"/>
            </a:endParaRPr>
          </a:p>
          <a:p>
            <a:r>
              <a:rPr lang="en-US" sz="1600" dirty="0">
                <a:solidFill>
                  <a:schemeClr val="accent3"/>
                </a:solidFill>
                <a:latin typeface="Consolas" panose="020B0609020204030204" pitchFamily="49" charset="0"/>
              </a:rPr>
              <a:t>   	mutate(</a:t>
            </a:r>
            <a:r>
              <a:rPr lang="en-US" sz="1600" dirty="0" err="1">
                <a:solidFill>
                  <a:schemeClr val="accent3"/>
                </a:solidFill>
                <a:latin typeface="Consolas" panose="020B0609020204030204" pitchFamily="49" charset="0"/>
              </a:rPr>
              <a:t>var_name</a:t>
            </a:r>
            <a:r>
              <a:rPr lang="en-US" sz="1600" dirty="0">
                <a:solidFill>
                  <a:schemeClr val="accent3"/>
                </a:solidFill>
                <a:latin typeface="Consolas" panose="020B0609020204030204" pitchFamily="49" charset="0"/>
              </a:rPr>
              <a:t> = </a:t>
            </a:r>
            <a:r>
              <a:rPr lang="en-US" sz="1600" dirty="0" err="1">
                <a:solidFill>
                  <a:schemeClr val="accent3"/>
                </a:solidFill>
                <a:latin typeface="Consolas" panose="020B0609020204030204" pitchFamily="49" charset="0"/>
              </a:rPr>
              <a:t>case_when</a:t>
            </a:r>
            <a:r>
              <a:rPr lang="en-US" sz="1600" dirty="0">
                <a:solidFill>
                  <a:schemeClr val="accent3"/>
                </a:solidFill>
                <a:latin typeface="Consolas" panose="020B0609020204030204" pitchFamily="49" charset="0"/>
              </a:rPr>
              <a:t>(data == "</a:t>
            </a:r>
            <a:r>
              <a:rPr lang="en-US" sz="1600" dirty="0" err="1">
                <a:solidFill>
                  <a:schemeClr val="accent3"/>
                </a:solidFill>
                <a:latin typeface="Consolas" panose="020B0609020204030204" pitchFamily="49" charset="0"/>
              </a:rPr>
              <a:t>malaria_cases_tested_total</a:t>
            </a:r>
            <a:r>
              <a:rPr lang="en-US" sz="1600" dirty="0">
                <a:solidFill>
                  <a:schemeClr val="accent3"/>
                </a:solidFill>
                <a:latin typeface="Consolas" panose="020B0609020204030204" pitchFamily="49" charset="0"/>
              </a:rPr>
              <a:t>" ~ "</a:t>
            </a:r>
            <a:r>
              <a:rPr lang="en-US" sz="1600" dirty="0" err="1">
                <a:solidFill>
                  <a:schemeClr val="accent3"/>
                </a:solidFill>
                <a:latin typeface="Consolas" panose="020B0609020204030204" pitchFamily="49" charset="0"/>
              </a:rPr>
              <a:t>malaria_tests</a:t>
            </a:r>
            <a:r>
              <a:rPr lang="en-US" sz="1600" dirty="0">
                <a:solidFill>
                  <a:schemeClr val="accent3"/>
                </a:solidFill>
                <a:latin typeface="Consolas" panose="020B0609020204030204" pitchFamily="49" charset="0"/>
              </a:rPr>
              <a:t>",</a:t>
            </a:r>
          </a:p>
          <a:p>
            <a:r>
              <a:rPr lang="en-US" sz="1600" dirty="0">
                <a:solidFill>
                  <a:schemeClr val="accent3"/>
                </a:solidFill>
                <a:latin typeface="Consolas" panose="020B0609020204030204" pitchFamily="49" charset="0"/>
              </a:rPr>
              <a:t>                               data == "</a:t>
            </a:r>
            <a:r>
              <a:rPr lang="en-US" sz="1600" dirty="0" err="1">
                <a:solidFill>
                  <a:schemeClr val="accent3"/>
                </a:solidFill>
                <a:latin typeface="Consolas" panose="020B0609020204030204" pitchFamily="49" charset="0"/>
              </a:rPr>
              <a:t>confirmed_malaria_cases</a:t>
            </a:r>
            <a:r>
              <a:rPr lang="en-US" sz="1600" dirty="0">
                <a:solidFill>
                  <a:schemeClr val="accent3"/>
                </a:solidFill>
                <a:latin typeface="Consolas" panose="020B0609020204030204" pitchFamily="49" charset="0"/>
              </a:rPr>
              <a:t>" ~ "</a:t>
            </a:r>
            <a:r>
              <a:rPr lang="en-US" sz="1600" dirty="0" err="1">
                <a:solidFill>
                  <a:schemeClr val="accent3"/>
                </a:solidFill>
                <a:latin typeface="Consolas" panose="020B0609020204030204" pitchFamily="49" charset="0"/>
              </a:rPr>
              <a:t>malaria_cases</a:t>
            </a:r>
            <a:r>
              <a:rPr lang="en-US" sz="1600" dirty="0">
                <a:solidFill>
                  <a:schemeClr val="accent3"/>
                </a:solidFill>
                <a:latin typeface="Consolas" panose="020B0609020204030204" pitchFamily="49" charset="0"/>
              </a:rPr>
              <a:t>",    </a:t>
            </a:r>
          </a:p>
          <a:p>
            <a:r>
              <a:rPr lang="en-US" sz="1600" dirty="0">
                <a:solidFill>
                  <a:schemeClr val="accent3"/>
                </a:solidFill>
                <a:latin typeface="Consolas" panose="020B0609020204030204" pitchFamily="49" charset="0"/>
              </a:rPr>
              <a:t>                          	  data == "confirmed_malaria_cases_per_1000" ~ "malaria_cases_per_1000")) %&gt;% </a:t>
            </a:r>
          </a:p>
          <a:p>
            <a:endParaRPr lang="en-US" sz="1600" dirty="0">
              <a:solidFill>
                <a:schemeClr val="accent3"/>
              </a:solidFill>
              <a:latin typeface="Consolas" panose="020B0609020204030204" pitchFamily="49" charset="0"/>
            </a:endParaRPr>
          </a:p>
          <a:p>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dplyr</a:t>
            </a:r>
            <a:r>
              <a:rPr lang="en-US" sz="1600" dirty="0">
                <a:solidFill>
                  <a:schemeClr val="accent3"/>
                </a:solidFill>
                <a:latin typeface="Consolas" panose="020B0609020204030204" pitchFamily="49" charset="0"/>
              </a:rPr>
              <a:t>::select(</a:t>
            </a:r>
            <a:r>
              <a:rPr lang="en-US" sz="1600" dirty="0" err="1">
                <a:solidFill>
                  <a:schemeClr val="accent3"/>
                </a:solidFill>
                <a:latin typeface="Consolas" panose="020B0609020204030204" pitchFamily="49" charset="0"/>
              </a:rPr>
              <a:t>organisation_unit</a:t>
            </a:r>
            <a:r>
              <a:rPr lang="en-US" sz="1600" dirty="0">
                <a:solidFill>
                  <a:schemeClr val="accent3"/>
                </a:solidFill>
                <a:latin typeface="Consolas" panose="020B0609020204030204" pitchFamily="49" charset="0"/>
              </a:rPr>
              <a:t>, period, </a:t>
            </a:r>
            <a:r>
              <a:rPr lang="en-US" sz="1600" dirty="0" err="1">
                <a:solidFill>
                  <a:schemeClr val="accent3"/>
                </a:solidFill>
                <a:latin typeface="Consolas" panose="020B0609020204030204" pitchFamily="49" charset="0"/>
              </a:rPr>
              <a:t>var_name</a:t>
            </a:r>
            <a:r>
              <a:rPr lang="en-US" sz="1600" dirty="0">
                <a:solidFill>
                  <a:schemeClr val="accent3"/>
                </a:solidFill>
                <a:latin typeface="Consolas" panose="020B0609020204030204" pitchFamily="49" charset="0"/>
              </a:rPr>
              <a:t>, value) %&gt;%   </a:t>
            </a:r>
          </a:p>
          <a:p>
            <a:r>
              <a:rPr lang="en-US" sz="1600" dirty="0">
                <a:solidFill>
                  <a:schemeClr val="accent3"/>
                </a:solidFill>
                <a:latin typeface="Consolas" panose="020B0609020204030204" pitchFamily="49" charset="0"/>
              </a:rPr>
              <a:t> 	arrange(</a:t>
            </a:r>
            <a:r>
              <a:rPr lang="en-US" sz="1600" dirty="0" err="1">
                <a:solidFill>
                  <a:schemeClr val="accent3"/>
                </a:solidFill>
                <a:latin typeface="Consolas" panose="020B0609020204030204" pitchFamily="49" charset="0"/>
              </a:rPr>
              <a:t>organisation_unit</a:t>
            </a:r>
            <a:r>
              <a:rPr lang="en-US" sz="1600" dirty="0">
                <a:solidFill>
                  <a:schemeClr val="accent3"/>
                </a:solidFill>
                <a:latin typeface="Consolas" panose="020B0609020204030204" pitchFamily="49" charset="0"/>
              </a:rPr>
              <a:t>, period)</a:t>
            </a:r>
          </a:p>
          <a:p>
            <a:endParaRPr lang="en-US" sz="1600" dirty="0">
              <a:solidFill>
                <a:schemeClr val="accent3"/>
              </a:solidFill>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7E31C58E-9A2B-49D2-8F60-5FF178CBC040}"/>
              </a:ext>
            </a:extLst>
          </p:cNvPr>
          <p:cNvCxnSpPr>
            <a:cxnSpLocks/>
          </p:cNvCxnSpPr>
          <p:nvPr/>
        </p:nvCxnSpPr>
        <p:spPr>
          <a:xfrm flipH="1">
            <a:off x="5457825" y="1527788"/>
            <a:ext cx="1261310" cy="74868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918AD8-8753-7D25-F039-E0C04D8B772C}"/>
              </a:ext>
            </a:extLst>
          </p:cNvPr>
          <p:cNvSpPr txBox="1"/>
          <p:nvPr/>
        </p:nvSpPr>
        <p:spPr>
          <a:xfrm>
            <a:off x="6096000" y="624622"/>
            <a:ext cx="1952625" cy="1004153"/>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Filter only the variable we want for our dashboard</a:t>
            </a:r>
          </a:p>
          <a:p>
            <a:pPr algn="l"/>
            <a:endParaRPr lang="en-US" sz="1600" dirty="0">
              <a:solidFill>
                <a:srgbClr val="454E60"/>
              </a:solidFill>
              <a:latin typeface="Helvetica" pitchFamily="2" charset="0"/>
            </a:endParaRPr>
          </a:p>
        </p:txBody>
      </p:sp>
      <p:cxnSp>
        <p:nvCxnSpPr>
          <p:cNvPr id="8" name="Straight Arrow Connector 7">
            <a:extLst>
              <a:ext uri="{FF2B5EF4-FFF2-40B4-BE49-F238E27FC236}">
                <a16:creationId xmlns:a16="http://schemas.microsoft.com/office/drawing/2014/main" id="{4D41E6C2-0966-C41A-F918-2408F76DD18D}"/>
              </a:ext>
            </a:extLst>
          </p:cNvPr>
          <p:cNvCxnSpPr>
            <a:cxnSpLocks/>
          </p:cNvCxnSpPr>
          <p:nvPr/>
        </p:nvCxnSpPr>
        <p:spPr>
          <a:xfrm flipH="1">
            <a:off x="8820150" y="2175488"/>
            <a:ext cx="910472" cy="110111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2C83C00-657E-F379-0678-AEF26E2CC136}"/>
              </a:ext>
            </a:extLst>
          </p:cNvPr>
          <p:cNvSpPr txBox="1"/>
          <p:nvPr/>
        </p:nvSpPr>
        <p:spPr>
          <a:xfrm>
            <a:off x="9107487" y="1272322"/>
            <a:ext cx="1952625" cy="1004153"/>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Rename them so they’re shorter and easier to work with</a:t>
            </a:r>
          </a:p>
          <a:p>
            <a:pPr algn="l"/>
            <a:endParaRPr lang="en-US" sz="1600" dirty="0">
              <a:solidFill>
                <a:srgbClr val="454E60"/>
              </a:solidFill>
              <a:latin typeface="Helvetica" pitchFamily="2" charset="0"/>
            </a:endParaRPr>
          </a:p>
        </p:txBody>
      </p:sp>
      <p:cxnSp>
        <p:nvCxnSpPr>
          <p:cNvPr id="11" name="Straight Arrow Connector 10">
            <a:extLst>
              <a:ext uri="{FF2B5EF4-FFF2-40B4-BE49-F238E27FC236}">
                <a16:creationId xmlns:a16="http://schemas.microsoft.com/office/drawing/2014/main" id="{261EA942-5078-AE34-DB09-327B98B69AC0}"/>
              </a:ext>
            </a:extLst>
          </p:cNvPr>
          <p:cNvCxnSpPr>
            <a:cxnSpLocks/>
          </p:cNvCxnSpPr>
          <p:nvPr/>
        </p:nvCxnSpPr>
        <p:spPr>
          <a:xfrm flipH="1" flipV="1">
            <a:off x="7324725" y="4543425"/>
            <a:ext cx="2405897" cy="24765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B8F9B9-9C2D-658A-EF35-FC22DBEE2DBA}"/>
              </a:ext>
            </a:extLst>
          </p:cNvPr>
          <p:cNvSpPr txBox="1"/>
          <p:nvPr/>
        </p:nvSpPr>
        <p:spPr>
          <a:xfrm>
            <a:off x="9730622" y="4453693"/>
            <a:ext cx="1952625" cy="1442282"/>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Select only the column we want to use and arrange in a more logical order</a:t>
            </a:r>
          </a:p>
          <a:p>
            <a:pPr algn="l"/>
            <a:endParaRPr lang="en-US" sz="1600" dirty="0">
              <a:solidFill>
                <a:srgbClr val="454E60"/>
              </a:solidFill>
              <a:latin typeface="Helvetica" pitchFamily="2" charset="0"/>
            </a:endParaRPr>
          </a:p>
        </p:txBody>
      </p:sp>
    </p:spTree>
    <p:extLst>
      <p:ext uri="{BB962C8B-B14F-4D97-AF65-F5344CB8AC3E}">
        <p14:creationId xmlns:p14="http://schemas.microsoft.com/office/powerpoint/2010/main" val="32753146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CA2A9C-7671-90AE-6523-4E1BAC6C9A69}"/>
              </a:ext>
            </a:extLst>
          </p:cNvPr>
          <p:cNvSpPr txBox="1"/>
          <p:nvPr/>
        </p:nvSpPr>
        <p:spPr>
          <a:xfrm>
            <a:off x="198932" y="940015"/>
            <a:ext cx="9112589" cy="1077218"/>
          </a:xfrm>
          <a:prstGeom prst="rect">
            <a:avLst/>
          </a:prstGeom>
          <a:noFill/>
        </p:spPr>
        <p:txBody>
          <a:bodyPr wrap="square">
            <a:spAutoFit/>
          </a:bodyPr>
          <a:lstStyle/>
          <a:p>
            <a:r>
              <a:rPr lang="en-US" sz="1600" dirty="0" err="1">
                <a:solidFill>
                  <a:schemeClr val="accent3"/>
                </a:solidFill>
                <a:latin typeface="Consolas" panose="020B0609020204030204" pitchFamily="49" charset="0"/>
              </a:rPr>
              <a:t>ggplot</a:t>
            </a:r>
            <a:r>
              <a:rPr lang="en-US" sz="1600" dirty="0">
                <a:solidFill>
                  <a:schemeClr val="accent3"/>
                </a:solidFill>
                <a:latin typeface="Consolas" panose="020B0609020204030204" pitchFamily="49" charset="0"/>
              </a:rPr>
              <a:t>(laos_dat_clean2) +  </a:t>
            </a:r>
          </a:p>
          <a:p>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geom_line</a:t>
            </a:r>
            <a:r>
              <a:rPr lang="en-US" sz="1600" dirty="0">
                <a:solidFill>
                  <a:schemeClr val="accent3"/>
                </a:solidFill>
                <a:latin typeface="Consolas" panose="020B0609020204030204" pitchFamily="49" charset="0"/>
              </a:rPr>
              <a:t>(</a:t>
            </a:r>
            <a:r>
              <a:rPr lang="en-US" sz="1600" dirty="0" err="1">
                <a:solidFill>
                  <a:schemeClr val="accent3"/>
                </a:solidFill>
                <a:latin typeface="Consolas" panose="020B0609020204030204" pitchFamily="49" charset="0"/>
              </a:rPr>
              <a:t>aes</a:t>
            </a:r>
            <a:r>
              <a:rPr lang="en-US" sz="1600" dirty="0">
                <a:solidFill>
                  <a:schemeClr val="accent3"/>
                </a:solidFill>
                <a:latin typeface="Consolas" panose="020B0609020204030204" pitchFamily="49" charset="0"/>
              </a:rPr>
              <a:t>(x = period, y = value, color = </a:t>
            </a:r>
            <a:r>
              <a:rPr lang="en-US" sz="1600" dirty="0" err="1">
                <a:solidFill>
                  <a:schemeClr val="accent3"/>
                </a:solidFill>
                <a:latin typeface="Consolas" panose="020B0609020204030204" pitchFamily="49" charset="0"/>
              </a:rPr>
              <a:t>var_name</a:t>
            </a:r>
            <a:r>
              <a:rPr lang="en-US" sz="1600" dirty="0">
                <a:solidFill>
                  <a:schemeClr val="accent3"/>
                </a:solidFill>
                <a:latin typeface="Consolas" panose="020B0609020204030204" pitchFamily="49" charset="0"/>
              </a:rPr>
              <a:t>), linewidth = 0.9)+  </a:t>
            </a:r>
          </a:p>
          <a:p>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facet_wrap</a:t>
            </a:r>
            <a:r>
              <a:rPr lang="en-US" sz="1600" dirty="0">
                <a:solidFill>
                  <a:schemeClr val="accent3"/>
                </a:solidFill>
                <a:latin typeface="Consolas" panose="020B0609020204030204" pitchFamily="49" charset="0"/>
              </a:rPr>
              <a:t>(vars(</a:t>
            </a:r>
            <a:r>
              <a:rPr lang="en-US" sz="1600" dirty="0" err="1">
                <a:solidFill>
                  <a:schemeClr val="accent3"/>
                </a:solidFill>
                <a:latin typeface="Consolas" panose="020B0609020204030204" pitchFamily="49" charset="0"/>
              </a:rPr>
              <a:t>organisation_unit</a:t>
            </a:r>
            <a:r>
              <a:rPr lang="en-US" sz="1600" dirty="0">
                <a:solidFill>
                  <a:schemeClr val="accent3"/>
                </a:solidFill>
                <a:latin typeface="Consolas" panose="020B0609020204030204" pitchFamily="49" charset="0"/>
              </a:rPr>
              <a:t>), scale = "</a:t>
            </a:r>
            <a:r>
              <a:rPr lang="en-US" sz="1600" dirty="0" err="1">
                <a:solidFill>
                  <a:schemeClr val="accent3"/>
                </a:solidFill>
                <a:latin typeface="Consolas" panose="020B0609020204030204" pitchFamily="49" charset="0"/>
              </a:rPr>
              <a:t>free_y</a:t>
            </a:r>
            <a:r>
              <a:rPr lang="en-US" sz="1600" dirty="0">
                <a:solidFill>
                  <a:schemeClr val="accent3"/>
                </a:solidFill>
                <a:latin typeface="Consolas" panose="020B0609020204030204" pitchFamily="49" charset="0"/>
              </a:rPr>
              <a:t>") +  </a:t>
            </a:r>
          </a:p>
          <a:p>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theme_bw</a:t>
            </a:r>
            <a:r>
              <a:rPr lang="en-US" sz="1600" dirty="0">
                <a:solidFill>
                  <a:schemeClr val="accent3"/>
                </a:solidFill>
                <a:latin typeface="Consolas" panose="020B0609020204030204" pitchFamily="49" charset="0"/>
              </a:rPr>
              <a:t>()</a:t>
            </a:r>
          </a:p>
        </p:txBody>
      </p:sp>
      <p:sp>
        <p:nvSpPr>
          <p:cNvPr id="8" name="TextBox 7">
            <a:extLst>
              <a:ext uri="{FF2B5EF4-FFF2-40B4-BE49-F238E27FC236}">
                <a16:creationId xmlns:a16="http://schemas.microsoft.com/office/drawing/2014/main" id="{232C94BF-0192-53D6-3FA1-3C1735538BB6}"/>
              </a:ext>
            </a:extLst>
          </p:cNvPr>
          <p:cNvSpPr txBox="1"/>
          <p:nvPr/>
        </p:nvSpPr>
        <p:spPr>
          <a:xfrm>
            <a:off x="198933" y="353516"/>
            <a:ext cx="8306892" cy="464577"/>
          </a:xfrm>
          <a:prstGeom prst="rect">
            <a:avLst/>
          </a:prstGeom>
          <a:solidFill>
            <a:schemeClr val="accent4">
              <a:lumMod val="20000"/>
              <a:lumOff val="80000"/>
            </a:schemeClr>
          </a:solidFill>
        </p:spPr>
        <p:txBody>
          <a:bodyPr wrap="square" lIns="91440" tIns="91440" rIns="91440" bIns="91440" rtlCol="0">
            <a:noAutofit/>
          </a:bodyPr>
          <a:lstStyle/>
          <a:p>
            <a:pPr algn="l"/>
            <a:r>
              <a:rPr lang="en-US" sz="1600" b="1" dirty="0">
                <a:solidFill>
                  <a:srgbClr val="454E60"/>
                </a:solidFill>
                <a:latin typeface="Helvetica" pitchFamily="2" charset="0"/>
              </a:rPr>
              <a:t>ALWAYS</a:t>
            </a:r>
            <a:r>
              <a:rPr lang="en-US" sz="1600" dirty="0">
                <a:solidFill>
                  <a:srgbClr val="454E60"/>
                </a:solidFill>
                <a:latin typeface="Helvetica" pitchFamily="2" charset="0"/>
              </a:rPr>
              <a:t> plot your data when cleaning – it’s the easiest way to help spot anomalies/errors</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pic>
        <p:nvPicPr>
          <p:cNvPr id="10" name="Picture 9">
            <a:extLst>
              <a:ext uri="{FF2B5EF4-FFF2-40B4-BE49-F238E27FC236}">
                <a16:creationId xmlns:a16="http://schemas.microsoft.com/office/drawing/2014/main" id="{A6B2F037-465E-1EAF-2B16-3AF07052AA7B}"/>
              </a:ext>
            </a:extLst>
          </p:cNvPr>
          <p:cNvPicPr>
            <a:picLocks noChangeAspect="1"/>
          </p:cNvPicPr>
          <p:nvPr/>
        </p:nvPicPr>
        <p:blipFill>
          <a:blip r:embed="rId2"/>
          <a:stretch>
            <a:fillRect/>
          </a:stretch>
        </p:blipFill>
        <p:spPr>
          <a:xfrm>
            <a:off x="0" y="2078194"/>
            <a:ext cx="12192000" cy="4061847"/>
          </a:xfrm>
          <a:prstGeom prst="rect">
            <a:avLst/>
          </a:prstGeom>
        </p:spPr>
      </p:pic>
      <p:cxnSp>
        <p:nvCxnSpPr>
          <p:cNvPr id="11" name="Straight Arrow Connector 10">
            <a:extLst>
              <a:ext uri="{FF2B5EF4-FFF2-40B4-BE49-F238E27FC236}">
                <a16:creationId xmlns:a16="http://schemas.microsoft.com/office/drawing/2014/main" id="{89696E2E-6576-5EA3-0A64-AA7C0E74320B}"/>
              </a:ext>
            </a:extLst>
          </p:cNvPr>
          <p:cNvCxnSpPr>
            <a:cxnSpLocks/>
          </p:cNvCxnSpPr>
          <p:nvPr/>
        </p:nvCxnSpPr>
        <p:spPr>
          <a:xfrm flipH="1">
            <a:off x="7991475" y="1033553"/>
            <a:ext cx="2148722" cy="265262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51EDD4B-02AD-EAC8-9F6B-F7AD961184A1}"/>
              </a:ext>
            </a:extLst>
          </p:cNvPr>
          <p:cNvSpPr txBox="1"/>
          <p:nvPr/>
        </p:nvSpPr>
        <p:spPr>
          <a:xfrm>
            <a:off x="10140197" y="696170"/>
            <a:ext cx="1952625" cy="1932729"/>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Here we see that province 09 does not have any case or incidence data – lets just remove this from the dataset for now</a:t>
            </a:r>
          </a:p>
          <a:p>
            <a:pPr algn="l"/>
            <a:endParaRPr lang="en-US" sz="1600" dirty="0">
              <a:solidFill>
                <a:srgbClr val="454E60"/>
              </a:solidFill>
              <a:latin typeface="Helvetica" pitchFamily="2" charset="0"/>
            </a:endParaRPr>
          </a:p>
        </p:txBody>
      </p:sp>
      <p:sp>
        <p:nvSpPr>
          <p:cNvPr id="14" name="TextBox 13">
            <a:extLst>
              <a:ext uri="{FF2B5EF4-FFF2-40B4-BE49-F238E27FC236}">
                <a16:creationId xmlns:a16="http://schemas.microsoft.com/office/drawing/2014/main" id="{D079DA9F-AE6F-8950-3B5F-84E45EA08C2C}"/>
              </a:ext>
            </a:extLst>
          </p:cNvPr>
          <p:cNvSpPr txBox="1"/>
          <p:nvPr/>
        </p:nvSpPr>
        <p:spPr>
          <a:xfrm>
            <a:off x="6951285" y="5186339"/>
            <a:ext cx="4993065" cy="1318145"/>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Otherwise, there are no glaring errors – we might want to check a few of the big peaks (i.e. in province 08) by going back to DHIS2 and looking at the health facility level data to see if there are any unexpectedly large values</a:t>
            </a:r>
          </a:p>
          <a:p>
            <a:pPr algn="l"/>
            <a:endParaRPr lang="en-US" sz="1600" dirty="0">
              <a:solidFill>
                <a:srgbClr val="454E60"/>
              </a:solidFill>
              <a:latin typeface="Helvetica" pitchFamily="2" charset="0"/>
            </a:endParaRPr>
          </a:p>
        </p:txBody>
      </p:sp>
    </p:spTree>
    <p:extLst>
      <p:ext uri="{BB962C8B-B14F-4D97-AF65-F5344CB8AC3E}">
        <p14:creationId xmlns:p14="http://schemas.microsoft.com/office/powerpoint/2010/main" val="28119518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500BC1-C644-687A-33AA-92EAE893A9C8}"/>
              </a:ext>
            </a:extLst>
          </p:cNvPr>
          <p:cNvSpPr txBox="1"/>
          <p:nvPr/>
        </p:nvSpPr>
        <p:spPr>
          <a:xfrm>
            <a:off x="419100" y="2078042"/>
            <a:ext cx="11372850" cy="1477328"/>
          </a:xfrm>
          <a:prstGeom prst="rect">
            <a:avLst/>
          </a:prstGeom>
          <a:noFill/>
        </p:spPr>
        <p:txBody>
          <a:bodyPr wrap="square">
            <a:spAutoFit/>
          </a:bodyPr>
          <a:lstStyle/>
          <a:p>
            <a:r>
              <a:rPr lang="en-US" dirty="0" err="1">
                <a:solidFill>
                  <a:schemeClr val="accent3"/>
                </a:solidFill>
                <a:latin typeface="Consolas" panose="020B0609020204030204" pitchFamily="49" charset="0"/>
              </a:rPr>
              <a:t>laos_dat_final</a:t>
            </a:r>
            <a:r>
              <a:rPr lang="en-US" dirty="0">
                <a:solidFill>
                  <a:schemeClr val="accent3"/>
                </a:solidFill>
                <a:latin typeface="Consolas" panose="020B0609020204030204" pitchFamily="49" charset="0"/>
              </a:rPr>
              <a:t> &lt;- laos_dat_clean2 %&gt;%   filter(</a:t>
            </a:r>
            <a:r>
              <a:rPr lang="en-US" dirty="0" err="1">
                <a:solidFill>
                  <a:schemeClr val="accent3"/>
                </a:solidFill>
                <a:latin typeface="Consolas" panose="020B0609020204030204" pitchFamily="49" charset="0"/>
              </a:rPr>
              <a:t>organisation_unit</a:t>
            </a:r>
            <a:r>
              <a:rPr lang="en-US" dirty="0">
                <a:solidFill>
                  <a:schemeClr val="accent3"/>
                </a:solidFill>
                <a:latin typeface="Consolas" panose="020B0609020204030204" pitchFamily="49" charset="0"/>
              </a:rPr>
              <a:t> != "09 </a:t>
            </a:r>
            <a:r>
              <a:rPr lang="en-US" dirty="0" err="1">
                <a:solidFill>
                  <a:schemeClr val="accent3"/>
                </a:solidFill>
                <a:latin typeface="Consolas" panose="020B0609020204030204" pitchFamily="49" charset="0"/>
              </a:rPr>
              <a:t>Xiangkhouang</a:t>
            </a:r>
            <a:r>
              <a:rPr lang="en-US" dirty="0">
                <a:solidFill>
                  <a:schemeClr val="accent3"/>
                </a:solidFill>
                <a:latin typeface="Consolas" panose="020B0609020204030204" pitchFamily="49" charset="0"/>
              </a:rPr>
              <a:t>")</a:t>
            </a:r>
          </a:p>
          <a:p>
            <a:endParaRPr lang="en-US" dirty="0">
              <a:solidFill>
                <a:schemeClr val="accent3"/>
              </a:solidFill>
              <a:latin typeface="Consolas" panose="020B0609020204030204" pitchFamily="49" charset="0"/>
            </a:endParaRPr>
          </a:p>
          <a:p>
            <a:endParaRPr lang="en-US" dirty="0">
              <a:solidFill>
                <a:schemeClr val="accent3"/>
              </a:solidFill>
              <a:latin typeface="Consolas" panose="020B0609020204030204" pitchFamily="49" charset="0"/>
            </a:endParaRPr>
          </a:p>
          <a:p>
            <a:endParaRPr lang="en-US" dirty="0">
              <a:solidFill>
                <a:schemeClr val="accent3"/>
              </a:solidFill>
              <a:latin typeface="Consolas" panose="020B0609020204030204" pitchFamily="49" charset="0"/>
            </a:endParaRPr>
          </a:p>
          <a:p>
            <a:r>
              <a:rPr lang="en-US" sz="1800" dirty="0" err="1">
                <a:solidFill>
                  <a:schemeClr val="accent3"/>
                </a:solidFill>
                <a:latin typeface="Consolas" panose="020B0609020204030204" pitchFamily="49" charset="0"/>
              </a:rPr>
              <a:t>write_csv</a:t>
            </a:r>
            <a:r>
              <a:rPr lang="en-US" sz="1800" dirty="0">
                <a:solidFill>
                  <a:schemeClr val="accent3"/>
                </a:solidFill>
                <a:latin typeface="Consolas" panose="020B0609020204030204" pitchFamily="49" charset="0"/>
              </a:rPr>
              <a:t>(</a:t>
            </a:r>
            <a:r>
              <a:rPr lang="en-US" sz="1800" dirty="0" err="1">
                <a:solidFill>
                  <a:schemeClr val="accent3"/>
                </a:solidFill>
                <a:latin typeface="Consolas" panose="020B0609020204030204" pitchFamily="49" charset="0"/>
              </a:rPr>
              <a:t>laos_dat_final</a:t>
            </a:r>
            <a:r>
              <a:rPr lang="en-US" sz="1800" dirty="0">
                <a:solidFill>
                  <a:schemeClr val="accent3"/>
                </a:solidFill>
                <a:latin typeface="Consolas" panose="020B0609020204030204" pitchFamily="49" charset="0"/>
              </a:rPr>
              <a:t>, "data-outputs/data_dhis2_laos_ammnet_cleaned.csv")</a:t>
            </a:r>
          </a:p>
        </p:txBody>
      </p:sp>
      <p:cxnSp>
        <p:nvCxnSpPr>
          <p:cNvPr id="16" name="Straight Arrow Connector 15">
            <a:extLst>
              <a:ext uri="{FF2B5EF4-FFF2-40B4-BE49-F238E27FC236}">
                <a16:creationId xmlns:a16="http://schemas.microsoft.com/office/drawing/2014/main" id="{1AEE8597-F8F5-D7C2-24D7-ABB049BE1755}"/>
              </a:ext>
            </a:extLst>
          </p:cNvPr>
          <p:cNvCxnSpPr>
            <a:cxnSpLocks/>
          </p:cNvCxnSpPr>
          <p:nvPr/>
        </p:nvCxnSpPr>
        <p:spPr>
          <a:xfrm flipH="1" flipV="1">
            <a:off x="7924800" y="3677292"/>
            <a:ext cx="1281947" cy="21546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3992698-812B-C927-D298-EF9A86AE5700}"/>
              </a:ext>
            </a:extLst>
          </p:cNvPr>
          <p:cNvSpPr txBox="1"/>
          <p:nvPr/>
        </p:nvSpPr>
        <p:spPr>
          <a:xfrm>
            <a:off x="9206747" y="3555370"/>
            <a:ext cx="1952625" cy="1442282"/>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Save your output in the </a:t>
            </a:r>
            <a:r>
              <a:rPr lang="en-US" sz="1600" b="1" dirty="0">
                <a:solidFill>
                  <a:srgbClr val="454E60"/>
                </a:solidFill>
                <a:latin typeface="Helvetica" pitchFamily="2" charset="0"/>
              </a:rPr>
              <a:t>data-outputs</a:t>
            </a:r>
            <a:r>
              <a:rPr lang="en-US" sz="1600" dirty="0">
                <a:solidFill>
                  <a:srgbClr val="454E60"/>
                </a:solidFill>
                <a:latin typeface="Helvetica" pitchFamily="2" charset="0"/>
              </a:rPr>
              <a:t> folder, making note that this is now a cleaned dataset</a:t>
            </a:r>
          </a:p>
          <a:p>
            <a:pPr algn="l"/>
            <a:endParaRPr lang="en-US" sz="1600" dirty="0">
              <a:solidFill>
                <a:srgbClr val="454E60"/>
              </a:solidFill>
              <a:latin typeface="Helvetica" pitchFamily="2" charset="0"/>
            </a:endParaRPr>
          </a:p>
        </p:txBody>
      </p:sp>
      <p:cxnSp>
        <p:nvCxnSpPr>
          <p:cNvPr id="4" name="Straight Arrow Connector 3">
            <a:extLst>
              <a:ext uri="{FF2B5EF4-FFF2-40B4-BE49-F238E27FC236}">
                <a16:creationId xmlns:a16="http://schemas.microsoft.com/office/drawing/2014/main" id="{13E19CCD-A4D0-3645-B317-DB208AB3F8CB}"/>
              </a:ext>
            </a:extLst>
          </p:cNvPr>
          <p:cNvCxnSpPr>
            <a:cxnSpLocks/>
          </p:cNvCxnSpPr>
          <p:nvPr/>
        </p:nvCxnSpPr>
        <p:spPr>
          <a:xfrm flipH="1">
            <a:off x="3343275" y="1302195"/>
            <a:ext cx="491372" cy="77584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0C21060-9374-C702-182F-8DF28425A683}"/>
              </a:ext>
            </a:extLst>
          </p:cNvPr>
          <p:cNvSpPr txBox="1"/>
          <p:nvPr/>
        </p:nvSpPr>
        <p:spPr>
          <a:xfrm>
            <a:off x="3663197" y="630421"/>
            <a:ext cx="1952625" cy="912629"/>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Filter out the province with missing variables</a:t>
            </a:r>
          </a:p>
          <a:p>
            <a:pPr algn="l"/>
            <a:endParaRPr lang="en-US" sz="1600" dirty="0">
              <a:solidFill>
                <a:srgbClr val="454E60"/>
              </a:solidFill>
              <a:latin typeface="Helvetica" pitchFamily="2" charset="0"/>
            </a:endParaRPr>
          </a:p>
        </p:txBody>
      </p:sp>
      <p:sp>
        <p:nvSpPr>
          <p:cNvPr id="8" name="TextBox 7">
            <a:extLst>
              <a:ext uri="{FF2B5EF4-FFF2-40B4-BE49-F238E27FC236}">
                <a16:creationId xmlns:a16="http://schemas.microsoft.com/office/drawing/2014/main" id="{174E7690-7F06-A153-E81E-601188A9C56E}"/>
              </a:ext>
            </a:extLst>
          </p:cNvPr>
          <p:cNvSpPr txBox="1"/>
          <p:nvPr/>
        </p:nvSpPr>
        <p:spPr>
          <a:xfrm>
            <a:off x="4505325" y="1428750"/>
            <a:ext cx="914400" cy="914400"/>
          </a:xfrm>
          <a:prstGeom prst="rect">
            <a:avLst/>
          </a:prstGeom>
          <a:noFill/>
        </p:spPr>
        <p:txBody>
          <a:bodyPr wrap="none" lIns="0" tIns="0" rIns="0" bIns="0" rtlCol="0">
            <a:noAutofit/>
          </a:bodyPr>
          <a:lstStyle/>
          <a:p>
            <a:pPr algn="l"/>
            <a:endParaRPr lang="en-US" sz="1600" dirty="0" err="1">
              <a:solidFill>
                <a:srgbClr val="454E60"/>
              </a:solidFill>
              <a:latin typeface="Helvetica" pitchFamily="2" charset="0"/>
            </a:endParaRPr>
          </a:p>
        </p:txBody>
      </p:sp>
      <p:sp>
        <p:nvSpPr>
          <p:cNvPr id="10" name="TextBox 9">
            <a:extLst>
              <a:ext uri="{FF2B5EF4-FFF2-40B4-BE49-F238E27FC236}">
                <a16:creationId xmlns:a16="http://schemas.microsoft.com/office/drawing/2014/main" id="{632F80A6-5C3A-7BC1-E6D5-B35D139B4AAB}"/>
              </a:ext>
            </a:extLst>
          </p:cNvPr>
          <p:cNvSpPr txBox="1"/>
          <p:nvPr/>
        </p:nvSpPr>
        <p:spPr>
          <a:xfrm>
            <a:off x="419100" y="5188152"/>
            <a:ext cx="9647156" cy="1442282"/>
          </a:xfrm>
          <a:prstGeom prst="rect">
            <a:avLst/>
          </a:prstGeom>
          <a:solidFill>
            <a:schemeClr val="accent4">
              <a:lumMod val="20000"/>
              <a:lumOff val="80000"/>
            </a:schemeClr>
          </a:solidFill>
        </p:spPr>
        <p:txBody>
          <a:bodyPr wrap="square" lIns="91440" tIns="91440" rIns="91440" bIns="91440" rtlCol="0">
            <a:noAutofit/>
          </a:bodyPr>
          <a:lstStyle/>
          <a:p>
            <a:pPr algn="l"/>
            <a:r>
              <a:rPr lang="en-US" sz="2800" dirty="0">
                <a:solidFill>
                  <a:srgbClr val="454E60"/>
                </a:solidFill>
                <a:latin typeface="Helvetica" pitchFamily="2" charset="0"/>
              </a:rPr>
              <a:t>If you haven’t made it through all the data downloading and cleaning and please download </a:t>
            </a:r>
            <a:r>
              <a:rPr lang="en-US" sz="2800" b="1" dirty="0">
                <a:solidFill>
                  <a:schemeClr val="accent1"/>
                </a:solidFill>
                <a:latin typeface="Helvetica" pitchFamily="2" charset="0"/>
              </a:rPr>
              <a:t>this dataset </a:t>
            </a:r>
            <a:r>
              <a:rPr lang="en-US" sz="2800" dirty="0">
                <a:solidFill>
                  <a:srgbClr val="454E60"/>
                </a:solidFill>
                <a:latin typeface="Helvetica" pitchFamily="2" charset="0"/>
              </a:rPr>
              <a:t>so you will be ready for part 2: building a shiny dashboard</a:t>
            </a:r>
          </a:p>
          <a:p>
            <a:pPr algn="l"/>
            <a:endParaRPr lang="en-US" sz="2800" dirty="0">
              <a:solidFill>
                <a:srgbClr val="454E60"/>
              </a:solidFill>
              <a:latin typeface="Helvetica" pitchFamily="2" charset="0"/>
            </a:endParaRPr>
          </a:p>
        </p:txBody>
      </p:sp>
    </p:spTree>
    <p:extLst>
      <p:ext uri="{BB962C8B-B14F-4D97-AF65-F5344CB8AC3E}">
        <p14:creationId xmlns:p14="http://schemas.microsoft.com/office/powerpoint/2010/main" val="80276827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9EAC890-F589-D991-0B84-9D5AF2483E62}"/>
              </a:ext>
            </a:extLst>
          </p:cNvPr>
          <p:cNvSpPr/>
          <p:nvPr/>
        </p:nvSpPr>
        <p:spPr>
          <a:xfrm>
            <a:off x="575187" y="3814916"/>
            <a:ext cx="8981768" cy="1865671"/>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88C059-E9E2-EEFA-5323-6596490A08BE}"/>
              </a:ext>
            </a:extLst>
          </p:cNvPr>
          <p:cNvSpPr/>
          <p:nvPr/>
        </p:nvSpPr>
        <p:spPr>
          <a:xfrm>
            <a:off x="575187" y="1563329"/>
            <a:ext cx="8981768" cy="1865671"/>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1061D596-ECBC-62FE-8BA1-40BB03295CCF}"/>
              </a:ext>
            </a:extLst>
          </p:cNvPr>
          <p:cNvSpPr>
            <a:spLocks noGrp="1"/>
          </p:cNvSpPr>
          <p:nvPr>
            <p:ph type="body" sz="quarter" idx="13"/>
          </p:nvPr>
        </p:nvSpPr>
        <p:spPr/>
        <p:txBody>
          <a:bodyPr/>
          <a:lstStyle/>
          <a:p>
            <a:r>
              <a:rPr lang="en-US" dirty="0"/>
              <a:t>Structure of the workshop</a:t>
            </a:r>
          </a:p>
        </p:txBody>
      </p:sp>
      <p:sp>
        <p:nvSpPr>
          <p:cNvPr id="11" name="TextBox 10">
            <a:extLst>
              <a:ext uri="{FF2B5EF4-FFF2-40B4-BE49-F238E27FC236}">
                <a16:creationId xmlns:a16="http://schemas.microsoft.com/office/drawing/2014/main" id="{125DF626-F8C2-606F-1C42-B28AD039444E}"/>
              </a:ext>
            </a:extLst>
          </p:cNvPr>
          <p:cNvSpPr txBox="1"/>
          <p:nvPr/>
        </p:nvSpPr>
        <p:spPr>
          <a:xfrm>
            <a:off x="762000" y="1770172"/>
            <a:ext cx="8071055" cy="3539430"/>
          </a:xfrm>
          <a:prstGeom prst="rect">
            <a:avLst/>
          </a:prstGeom>
          <a:noFill/>
        </p:spPr>
        <p:txBody>
          <a:bodyPr wrap="square">
            <a:spAutoFit/>
          </a:bodyPr>
          <a:lstStyle/>
          <a:p>
            <a:r>
              <a:rPr lang="en-US" sz="3200" dirty="0"/>
              <a:t>Session 1: How to manually pull data from DHIS2 and clean it ready for use in a dashboard</a:t>
            </a:r>
          </a:p>
          <a:p>
            <a:endParaRPr lang="en-US" sz="3200" dirty="0"/>
          </a:p>
          <a:p>
            <a:endParaRPr lang="en-US" sz="3200" dirty="0"/>
          </a:p>
          <a:p>
            <a:r>
              <a:rPr lang="en-US" sz="3200" dirty="0"/>
              <a:t>Session 2: Developing a simple </a:t>
            </a:r>
            <a:r>
              <a:rPr lang="en-US" sz="3200" dirty="0" err="1"/>
              <a:t>Rshiny</a:t>
            </a:r>
            <a:r>
              <a:rPr lang="en-US" sz="3200" dirty="0"/>
              <a:t> dashboard to visualize routine malaria data</a:t>
            </a:r>
          </a:p>
        </p:txBody>
      </p:sp>
    </p:spTree>
    <p:extLst>
      <p:ext uri="{BB962C8B-B14F-4D97-AF65-F5344CB8AC3E}">
        <p14:creationId xmlns:p14="http://schemas.microsoft.com/office/powerpoint/2010/main" val="300851754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C9B4C-00A7-986C-C81A-84BEC3F83790}"/>
              </a:ext>
            </a:extLst>
          </p:cNvPr>
          <p:cNvSpPr>
            <a:spLocks noGrp="1"/>
          </p:cNvSpPr>
          <p:nvPr>
            <p:ph type="body" sz="quarter" idx="13"/>
          </p:nvPr>
        </p:nvSpPr>
        <p:spPr/>
        <p:txBody>
          <a:bodyPr/>
          <a:lstStyle/>
          <a:p>
            <a:r>
              <a:rPr lang="en-US" dirty="0"/>
              <a:t>Introduction to DHIS2</a:t>
            </a:r>
          </a:p>
        </p:txBody>
      </p:sp>
      <p:sp>
        <p:nvSpPr>
          <p:cNvPr id="5" name="TextBox 4">
            <a:extLst>
              <a:ext uri="{FF2B5EF4-FFF2-40B4-BE49-F238E27FC236}">
                <a16:creationId xmlns:a16="http://schemas.microsoft.com/office/drawing/2014/main" id="{C22AFF75-637A-4DB0-79A5-E42DDECE001D}"/>
              </a:ext>
            </a:extLst>
          </p:cNvPr>
          <p:cNvSpPr txBox="1"/>
          <p:nvPr/>
        </p:nvSpPr>
        <p:spPr>
          <a:xfrm>
            <a:off x="711200" y="1650995"/>
            <a:ext cx="10261600" cy="2862322"/>
          </a:xfrm>
          <a:prstGeom prst="rect">
            <a:avLst/>
          </a:prstGeom>
          <a:noFill/>
        </p:spPr>
        <p:txBody>
          <a:bodyPr wrap="square">
            <a:spAutoFit/>
          </a:bodyPr>
          <a:lstStyle/>
          <a:p>
            <a:r>
              <a:rPr lang="en-US" sz="2000" dirty="0"/>
              <a:t>DHIS2 in an open-source, web-based </a:t>
            </a:r>
            <a:r>
              <a:rPr lang="en-US" sz="2000" b="1" dirty="0">
                <a:solidFill>
                  <a:schemeClr val="accent1"/>
                </a:solidFill>
              </a:rPr>
              <a:t>health management information system </a:t>
            </a:r>
            <a:r>
              <a:rPr lang="en-US" sz="2000" dirty="0"/>
              <a:t>(HMIS) platform developed by the University of Oslo. It supports data collection, analysis, visualization, and reporting.</a:t>
            </a:r>
          </a:p>
          <a:p>
            <a:br>
              <a:rPr lang="en-US" sz="2000" dirty="0"/>
            </a:br>
            <a:r>
              <a:rPr lang="en-US" sz="2000" dirty="0"/>
              <a:t>It has been adopted by ministries of health in </a:t>
            </a:r>
            <a:r>
              <a:rPr lang="en-US" sz="2000" b="1" dirty="0">
                <a:solidFill>
                  <a:schemeClr val="accent1"/>
                </a:solidFill>
              </a:rPr>
              <a:t>over 70 countries</a:t>
            </a:r>
            <a:r>
              <a:rPr lang="en-US" sz="2000" dirty="0"/>
              <a:t>, especially across </a:t>
            </a:r>
            <a:r>
              <a:rPr lang="en-US" sz="2000" b="1" dirty="0">
                <a:solidFill>
                  <a:schemeClr val="accent1"/>
                </a:solidFill>
              </a:rPr>
              <a:t>Africa, Asia, and Latin America</a:t>
            </a:r>
            <a:r>
              <a:rPr lang="en-US" sz="2000" dirty="0"/>
              <a:t>. Commonly used at </a:t>
            </a:r>
            <a:r>
              <a:rPr lang="en-US" sz="2000" b="1" dirty="0">
                <a:solidFill>
                  <a:schemeClr val="accent1"/>
                </a:solidFill>
              </a:rPr>
              <a:t>national and sub-national levels</a:t>
            </a:r>
            <a:r>
              <a:rPr lang="en-US" sz="2000" dirty="0">
                <a:solidFill>
                  <a:schemeClr val="accent1"/>
                </a:solidFill>
              </a:rPr>
              <a:t> </a:t>
            </a:r>
            <a:r>
              <a:rPr lang="en-US" sz="2000" dirty="0"/>
              <a:t>for routine health data reporting.</a:t>
            </a:r>
          </a:p>
          <a:p>
            <a:endParaRPr lang="en-US" sz="2000" dirty="0"/>
          </a:p>
          <a:p>
            <a:r>
              <a:rPr lang="en-US" sz="2000" dirty="0"/>
              <a:t>Key features of DHIS2 are: </a:t>
            </a:r>
          </a:p>
        </p:txBody>
      </p:sp>
      <p:sp>
        <p:nvSpPr>
          <p:cNvPr id="7" name="TextBox 6">
            <a:extLst>
              <a:ext uri="{FF2B5EF4-FFF2-40B4-BE49-F238E27FC236}">
                <a16:creationId xmlns:a16="http://schemas.microsoft.com/office/drawing/2014/main" id="{063AD260-90DA-0C26-4D2B-B3C0C9A0201F}"/>
              </a:ext>
            </a:extLst>
          </p:cNvPr>
          <p:cNvSpPr txBox="1"/>
          <p:nvPr/>
        </p:nvSpPr>
        <p:spPr>
          <a:xfrm>
            <a:off x="762000" y="4650226"/>
            <a:ext cx="2011680" cy="1794818"/>
          </a:xfrm>
          <a:prstGeom prst="rect">
            <a:avLst/>
          </a:prstGeom>
          <a:solidFill>
            <a:schemeClr val="accent1">
              <a:lumMod val="20000"/>
              <a:lumOff val="80000"/>
            </a:schemeClr>
          </a:solidFill>
        </p:spPr>
        <p:txBody>
          <a:bodyPr wrap="square">
            <a:noAutofit/>
          </a:bodyPr>
          <a:lstStyle/>
          <a:p>
            <a:r>
              <a:rPr lang="en-US" dirty="0"/>
              <a:t>Captures data from </a:t>
            </a:r>
            <a:r>
              <a:rPr lang="en-US" b="1" dirty="0"/>
              <a:t>health facilities and programs</a:t>
            </a:r>
            <a:r>
              <a:rPr lang="en-US" dirty="0"/>
              <a:t> (e.g., malaria, HIV, maternal health)</a:t>
            </a:r>
          </a:p>
        </p:txBody>
      </p:sp>
      <p:sp>
        <p:nvSpPr>
          <p:cNvPr id="9" name="TextBox 8">
            <a:extLst>
              <a:ext uri="{FF2B5EF4-FFF2-40B4-BE49-F238E27FC236}">
                <a16:creationId xmlns:a16="http://schemas.microsoft.com/office/drawing/2014/main" id="{A3A080B5-D790-4C96-DCCF-BA3AD2515BEB}"/>
              </a:ext>
            </a:extLst>
          </p:cNvPr>
          <p:cNvSpPr txBox="1"/>
          <p:nvPr/>
        </p:nvSpPr>
        <p:spPr>
          <a:xfrm>
            <a:off x="3325353" y="4650226"/>
            <a:ext cx="2011680" cy="1794818"/>
          </a:xfrm>
          <a:prstGeom prst="rect">
            <a:avLst/>
          </a:prstGeom>
          <a:solidFill>
            <a:schemeClr val="accent4">
              <a:lumMod val="20000"/>
              <a:lumOff val="80000"/>
            </a:schemeClr>
          </a:solidFill>
        </p:spPr>
        <p:txBody>
          <a:bodyPr wrap="square">
            <a:noAutofit/>
          </a:bodyPr>
          <a:lstStyle/>
          <a:p>
            <a:r>
              <a:rPr lang="en-US" dirty="0"/>
              <a:t>Enables </a:t>
            </a:r>
            <a:r>
              <a:rPr lang="en-US" b="1" dirty="0"/>
              <a:t>real-time dashboards, maps, and charts</a:t>
            </a:r>
            <a:r>
              <a:rPr lang="en-US" dirty="0"/>
              <a:t> for decision-making</a:t>
            </a:r>
          </a:p>
        </p:txBody>
      </p:sp>
      <p:sp>
        <p:nvSpPr>
          <p:cNvPr id="11" name="TextBox 10">
            <a:extLst>
              <a:ext uri="{FF2B5EF4-FFF2-40B4-BE49-F238E27FC236}">
                <a16:creationId xmlns:a16="http://schemas.microsoft.com/office/drawing/2014/main" id="{E724E88B-2117-6DDD-383A-48AD4A726659}"/>
              </a:ext>
            </a:extLst>
          </p:cNvPr>
          <p:cNvSpPr txBox="1"/>
          <p:nvPr/>
        </p:nvSpPr>
        <p:spPr>
          <a:xfrm>
            <a:off x="5888706" y="4650225"/>
            <a:ext cx="2011680" cy="1794817"/>
          </a:xfrm>
          <a:prstGeom prst="rect">
            <a:avLst/>
          </a:prstGeom>
          <a:solidFill>
            <a:schemeClr val="accent6">
              <a:lumMod val="90000"/>
            </a:schemeClr>
          </a:solidFill>
        </p:spPr>
        <p:txBody>
          <a:bodyPr wrap="square">
            <a:noAutofit/>
          </a:bodyPr>
          <a:lstStyle/>
          <a:p>
            <a:r>
              <a:rPr lang="en-US" dirty="0"/>
              <a:t>Supports </a:t>
            </a:r>
            <a:r>
              <a:rPr lang="en-US" b="1" dirty="0"/>
              <a:t>integrated, decentralized data entry</a:t>
            </a:r>
            <a:r>
              <a:rPr lang="en-US" dirty="0"/>
              <a:t> across the health system</a:t>
            </a:r>
          </a:p>
        </p:txBody>
      </p:sp>
      <p:sp>
        <p:nvSpPr>
          <p:cNvPr id="13" name="TextBox 12">
            <a:extLst>
              <a:ext uri="{FF2B5EF4-FFF2-40B4-BE49-F238E27FC236}">
                <a16:creationId xmlns:a16="http://schemas.microsoft.com/office/drawing/2014/main" id="{982F186D-355A-F9B8-9048-1CC08758A212}"/>
              </a:ext>
            </a:extLst>
          </p:cNvPr>
          <p:cNvSpPr txBox="1"/>
          <p:nvPr/>
        </p:nvSpPr>
        <p:spPr>
          <a:xfrm>
            <a:off x="8452059" y="4654710"/>
            <a:ext cx="2011680" cy="1790331"/>
          </a:xfrm>
          <a:prstGeom prst="rect">
            <a:avLst/>
          </a:prstGeom>
          <a:solidFill>
            <a:schemeClr val="accent5">
              <a:lumMod val="20000"/>
              <a:lumOff val="80000"/>
            </a:schemeClr>
          </a:solidFill>
        </p:spPr>
        <p:txBody>
          <a:bodyPr wrap="square">
            <a:noAutofit/>
          </a:bodyPr>
          <a:lstStyle/>
          <a:p>
            <a:r>
              <a:rPr lang="en-US" dirty="0"/>
              <a:t>Facilitates </a:t>
            </a:r>
            <a:r>
              <a:rPr lang="en-US" b="1" dirty="0"/>
              <a:t>monitoring, evaluation, and planning</a:t>
            </a:r>
            <a:r>
              <a:rPr lang="en-US" dirty="0"/>
              <a:t> through tailored analytics</a:t>
            </a:r>
          </a:p>
        </p:txBody>
      </p:sp>
    </p:spTree>
    <p:extLst>
      <p:ext uri="{BB962C8B-B14F-4D97-AF65-F5344CB8AC3E}">
        <p14:creationId xmlns:p14="http://schemas.microsoft.com/office/powerpoint/2010/main" val="106708490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E0A85-2AB2-95E3-88A7-658E75C33050}"/>
              </a:ext>
            </a:extLst>
          </p:cNvPr>
          <p:cNvSpPr>
            <a:spLocks noGrp="1"/>
          </p:cNvSpPr>
          <p:nvPr>
            <p:ph type="body" sz="quarter" idx="13"/>
          </p:nvPr>
        </p:nvSpPr>
        <p:spPr>
          <a:xfrm>
            <a:off x="762001" y="841046"/>
            <a:ext cx="10718800" cy="1045371"/>
          </a:xfrm>
        </p:spPr>
        <p:txBody>
          <a:bodyPr/>
          <a:lstStyle/>
          <a:p>
            <a:r>
              <a:rPr lang="en-US" dirty="0"/>
              <a:t>Plan for session 1</a:t>
            </a:r>
          </a:p>
        </p:txBody>
      </p:sp>
      <p:sp>
        <p:nvSpPr>
          <p:cNvPr id="3" name="Text Placeholder 2">
            <a:extLst>
              <a:ext uri="{FF2B5EF4-FFF2-40B4-BE49-F238E27FC236}">
                <a16:creationId xmlns:a16="http://schemas.microsoft.com/office/drawing/2014/main" id="{76BB8829-4986-2E0D-45A3-231C75F0929E}"/>
              </a:ext>
            </a:extLst>
          </p:cNvPr>
          <p:cNvSpPr>
            <a:spLocks noGrp="1"/>
          </p:cNvSpPr>
          <p:nvPr>
            <p:ph type="body" sz="quarter" idx="14"/>
          </p:nvPr>
        </p:nvSpPr>
        <p:spPr/>
        <p:txBody>
          <a:bodyPr numCol="1"/>
          <a:lstStyle/>
          <a:p>
            <a:pPr lvl="2">
              <a:lnSpc>
                <a:spcPct val="200000"/>
              </a:lnSpc>
            </a:pPr>
            <a:r>
              <a:rPr lang="en-US" dirty="0"/>
              <a:t>Learn how to access DHIS2 </a:t>
            </a:r>
          </a:p>
          <a:p>
            <a:pPr lvl="2">
              <a:lnSpc>
                <a:spcPct val="200000"/>
              </a:lnSpc>
            </a:pPr>
            <a:r>
              <a:rPr lang="en-US" dirty="0"/>
              <a:t>Explore some existing dashboards to see graphical functionality</a:t>
            </a:r>
          </a:p>
          <a:p>
            <a:pPr lvl="2">
              <a:lnSpc>
                <a:spcPct val="200000"/>
              </a:lnSpc>
            </a:pPr>
            <a:r>
              <a:rPr lang="en-US" dirty="0"/>
              <a:t>Learn how to make a data query to access the data elements, time period and geographical units of interest</a:t>
            </a:r>
          </a:p>
          <a:p>
            <a:pPr lvl="2">
              <a:lnSpc>
                <a:spcPct val="200000"/>
              </a:lnSpc>
            </a:pPr>
            <a:r>
              <a:rPr lang="en-US" dirty="0"/>
              <a:t>Download data as a csv</a:t>
            </a:r>
          </a:p>
          <a:p>
            <a:pPr lvl="2">
              <a:lnSpc>
                <a:spcPct val="200000"/>
              </a:lnSpc>
            </a:pPr>
            <a:r>
              <a:rPr lang="en-US" dirty="0"/>
              <a:t>Read data into R </a:t>
            </a:r>
          </a:p>
          <a:p>
            <a:pPr lvl="2">
              <a:lnSpc>
                <a:spcPct val="200000"/>
              </a:lnSpc>
            </a:pPr>
            <a:r>
              <a:rPr lang="en-US" dirty="0"/>
              <a:t>Clean data, including name cleaning, visual inspection of outliers/missing data, cross-referencing different variables</a:t>
            </a:r>
          </a:p>
          <a:p>
            <a:pPr marL="1219170" lvl="2" indent="0">
              <a:lnSpc>
                <a:spcPct val="200000"/>
              </a:lnSpc>
              <a:buNone/>
            </a:pPr>
            <a:r>
              <a:rPr lang="en-US" b="1" dirty="0"/>
              <a:t>The outcome of this session is a cleaned malaria dataset that we’ll use for part 2 (building a shiny dashboard)</a:t>
            </a:r>
          </a:p>
          <a:p>
            <a:pPr lvl="2"/>
            <a:endParaRPr lang="en-US" dirty="0"/>
          </a:p>
          <a:p>
            <a:pPr lvl="2"/>
            <a:endParaRPr lang="en-US" dirty="0"/>
          </a:p>
        </p:txBody>
      </p:sp>
    </p:spTree>
    <p:extLst>
      <p:ext uri="{BB962C8B-B14F-4D97-AF65-F5344CB8AC3E}">
        <p14:creationId xmlns:p14="http://schemas.microsoft.com/office/powerpoint/2010/main" val="82078514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546DFB-9896-012F-3D22-B333DD3F742E}"/>
              </a:ext>
            </a:extLst>
          </p:cNvPr>
          <p:cNvSpPr>
            <a:spLocks noGrp="1"/>
          </p:cNvSpPr>
          <p:nvPr>
            <p:ph type="body" sz="quarter" idx="13"/>
          </p:nvPr>
        </p:nvSpPr>
        <p:spPr>
          <a:xfrm>
            <a:off x="761999" y="847224"/>
            <a:ext cx="2630129" cy="1045371"/>
          </a:xfrm>
        </p:spPr>
        <p:txBody>
          <a:bodyPr/>
          <a:lstStyle/>
          <a:p>
            <a:r>
              <a:rPr lang="en-US" dirty="0"/>
              <a:t>Navigating around DHIS2</a:t>
            </a:r>
          </a:p>
        </p:txBody>
      </p:sp>
      <p:sp>
        <p:nvSpPr>
          <p:cNvPr id="4" name="TextBox 3">
            <a:extLst>
              <a:ext uri="{FF2B5EF4-FFF2-40B4-BE49-F238E27FC236}">
                <a16:creationId xmlns:a16="http://schemas.microsoft.com/office/drawing/2014/main" id="{78882803-B4A0-F326-16B0-40CAA158E4BA}"/>
              </a:ext>
            </a:extLst>
          </p:cNvPr>
          <p:cNvSpPr txBox="1"/>
          <p:nvPr/>
        </p:nvSpPr>
        <p:spPr>
          <a:xfrm>
            <a:off x="761998" y="2482703"/>
            <a:ext cx="2630129" cy="3635477"/>
          </a:xfrm>
          <a:prstGeom prst="rect">
            <a:avLst/>
          </a:prstGeom>
          <a:noFill/>
        </p:spPr>
        <p:txBody>
          <a:bodyPr wrap="square" lIns="0" tIns="0" rIns="0" bIns="0" rtlCol="0">
            <a:noAutofit/>
          </a:bodyPr>
          <a:lstStyle/>
          <a:p>
            <a:pPr algn="l"/>
            <a:r>
              <a:rPr lang="en-US" sz="2000" dirty="0">
                <a:solidFill>
                  <a:srgbClr val="454E60"/>
                </a:solidFill>
                <a:latin typeface="Helvetica" pitchFamily="2" charset="0"/>
              </a:rPr>
              <a:t>DHIS2 has a </a:t>
            </a:r>
            <a:r>
              <a:rPr lang="en-US" sz="2000" b="1" dirty="0">
                <a:solidFill>
                  <a:schemeClr val="accent1"/>
                </a:solidFill>
                <a:latin typeface="Helvetica" pitchFamily="2" charset="0"/>
              </a:rPr>
              <a:t>demonstration database </a:t>
            </a:r>
            <a:r>
              <a:rPr lang="en-US" sz="2000" dirty="0">
                <a:solidFill>
                  <a:srgbClr val="454E60"/>
                </a:solidFill>
                <a:latin typeface="Helvetica" pitchFamily="2" charset="0"/>
              </a:rPr>
              <a:t>available based on Lao PDR but containing made-up data</a:t>
            </a:r>
          </a:p>
          <a:p>
            <a:pPr algn="l"/>
            <a:endParaRPr lang="en-US" sz="2000" dirty="0">
              <a:solidFill>
                <a:srgbClr val="454E60"/>
              </a:solidFill>
              <a:latin typeface="Helvetica" pitchFamily="2" charset="0"/>
            </a:endParaRPr>
          </a:p>
          <a:p>
            <a:pPr algn="l"/>
            <a:r>
              <a:rPr lang="en-US" sz="2000" dirty="0">
                <a:solidFill>
                  <a:srgbClr val="454E60"/>
                </a:solidFill>
                <a:latin typeface="Helvetica" pitchFamily="2" charset="0"/>
              </a:rPr>
              <a:t>This is what we’ll be using in today's workshop</a:t>
            </a:r>
          </a:p>
        </p:txBody>
      </p:sp>
      <p:pic>
        <p:nvPicPr>
          <p:cNvPr id="8" name="Picture 7">
            <a:extLst>
              <a:ext uri="{FF2B5EF4-FFF2-40B4-BE49-F238E27FC236}">
                <a16:creationId xmlns:a16="http://schemas.microsoft.com/office/drawing/2014/main" id="{35443218-A375-D95A-32E7-2C8906AB1CC2}"/>
              </a:ext>
            </a:extLst>
          </p:cNvPr>
          <p:cNvPicPr>
            <a:picLocks noChangeAspect="1"/>
          </p:cNvPicPr>
          <p:nvPr/>
        </p:nvPicPr>
        <p:blipFill>
          <a:blip r:embed="rId2"/>
          <a:stretch>
            <a:fillRect/>
          </a:stretch>
        </p:blipFill>
        <p:spPr>
          <a:xfrm>
            <a:off x="4125173" y="739820"/>
            <a:ext cx="7694839" cy="5378360"/>
          </a:xfrm>
          <a:prstGeom prst="rect">
            <a:avLst/>
          </a:prstGeom>
        </p:spPr>
      </p:pic>
      <p:sp>
        <p:nvSpPr>
          <p:cNvPr id="5" name="TextBox 4">
            <a:extLst>
              <a:ext uri="{FF2B5EF4-FFF2-40B4-BE49-F238E27FC236}">
                <a16:creationId xmlns:a16="http://schemas.microsoft.com/office/drawing/2014/main" id="{1742943B-C108-CC1E-3387-8BC03029B96C}"/>
              </a:ext>
            </a:extLst>
          </p:cNvPr>
          <p:cNvSpPr txBox="1"/>
          <p:nvPr/>
        </p:nvSpPr>
        <p:spPr>
          <a:xfrm>
            <a:off x="-203200" y="5920593"/>
            <a:ext cx="6096000" cy="395173"/>
          </a:xfrm>
          <a:prstGeom prst="rect">
            <a:avLst/>
          </a:prstGeom>
          <a:noFill/>
        </p:spPr>
        <p:txBody>
          <a:bodyPr wrap="square">
            <a:spAutoFit/>
          </a:bodyPr>
          <a:lstStyle/>
          <a:p>
            <a:pPr marL="457200" marR="0">
              <a:lnSpc>
                <a:spcPct val="115000"/>
              </a:lnSpc>
              <a:spcAft>
                <a:spcPts val="800"/>
              </a:spcAft>
            </a:pPr>
            <a:r>
              <a:rPr lang="en-US" sz="1800" b="1"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https://demos.dhis2.org/hmis/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2027031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55DE24-BCFD-82B2-0423-EE4E9555D989}"/>
              </a:ext>
            </a:extLst>
          </p:cNvPr>
          <p:cNvPicPr>
            <a:picLocks noChangeAspect="1"/>
          </p:cNvPicPr>
          <p:nvPr/>
        </p:nvPicPr>
        <p:blipFill>
          <a:blip r:embed="rId2"/>
          <a:stretch>
            <a:fillRect/>
          </a:stretch>
        </p:blipFill>
        <p:spPr>
          <a:xfrm>
            <a:off x="3785314" y="684479"/>
            <a:ext cx="8042891" cy="5489042"/>
          </a:xfrm>
          <a:prstGeom prst="rect">
            <a:avLst/>
          </a:prstGeom>
        </p:spPr>
      </p:pic>
      <p:sp>
        <p:nvSpPr>
          <p:cNvPr id="8" name="Text Placeholder 1">
            <a:extLst>
              <a:ext uri="{FF2B5EF4-FFF2-40B4-BE49-F238E27FC236}">
                <a16:creationId xmlns:a16="http://schemas.microsoft.com/office/drawing/2014/main" id="{20F213E0-028B-A982-48FD-72045690EF94}"/>
              </a:ext>
            </a:extLst>
          </p:cNvPr>
          <p:cNvSpPr>
            <a:spLocks noGrp="1"/>
          </p:cNvSpPr>
          <p:nvPr>
            <p:ph type="body" sz="quarter" idx="13"/>
          </p:nvPr>
        </p:nvSpPr>
        <p:spPr>
          <a:xfrm>
            <a:off x="761999" y="847224"/>
            <a:ext cx="2630129" cy="1045371"/>
          </a:xfrm>
        </p:spPr>
        <p:txBody>
          <a:bodyPr/>
          <a:lstStyle/>
          <a:p>
            <a:r>
              <a:rPr lang="en-US" dirty="0"/>
              <a:t>Existing dashboards</a:t>
            </a:r>
          </a:p>
        </p:txBody>
      </p:sp>
      <p:sp>
        <p:nvSpPr>
          <p:cNvPr id="9" name="TextBox 8">
            <a:extLst>
              <a:ext uri="{FF2B5EF4-FFF2-40B4-BE49-F238E27FC236}">
                <a16:creationId xmlns:a16="http://schemas.microsoft.com/office/drawing/2014/main" id="{08D659F4-60C6-F99F-B161-C8A850AFEAEC}"/>
              </a:ext>
            </a:extLst>
          </p:cNvPr>
          <p:cNvSpPr txBox="1"/>
          <p:nvPr/>
        </p:nvSpPr>
        <p:spPr>
          <a:xfrm>
            <a:off x="761999" y="2109019"/>
            <a:ext cx="2630129" cy="1596206"/>
          </a:xfrm>
          <a:prstGeom prst="rect">
            <a:avLst/>
          </a:prstGeom>
          <a:noFill/>
        </p:spPr>
        <p:txBody>
          <a:bodyPr wrap="square" lIns="0" tIns="0" rIns="0" bIns="0" rtlCol="0">
            <a:noAutofit/>
          </a:bodyPr>
          <a:lstStyle/>
          <a:p>
            <a:pPr algn="l"/>
            <a:r>
              <a:rPr lang="en-US" sz="1600" dirty="0">
                <a:solidFill>
                  <a:srgbClr val="454E60"/>
                </a:solidFill>
                <a:latin typeface="Helvetica" pitchFamily="2" charset="0"/>
              </a:rPr>
              <a:t>When you first open this instance of DHIS2 you will see some pre-made dashboards on vaccine-preventable diseases and vaccine coverage rates </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11" name="Oval 10">
            <a:extLst>
              <a:ext uri="{FF2B5EF4-FFF2-40B4-BE49-F238E27FC236}">
                <a16:creationId xmlns:a16="http://schemas.microsoft.com/office/drawing/2014/main" id="{18C7B309-95AC-408F-6C7D-E015CF5DCE34}"/>
              </a:ext>
            </a:extLst>
          </p:cNvPr>
          <p:cNvSpPr/>
          <p:nvPr/>
        </p:nvSpPr>
        <p:spPr>
          <a:xfrm>
            <a:off x="3785314" y="933450"/>
            <a:ext cx="1386761" cy="542925"/>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4F31BAC-B685-6AD6-D34D-B3B1D7BE270A}"/>
              </a:ext>
            </a:extLst>
          </p:cNvPr>
          <p:cNvCxnSpPr>
            <a:cxnSpLocks/>
          </p:cNvCxnSpPr>
          <p:nvPr/>
        </p:nvCxnSpPr>
        <p:spPr>
          <a:xfrm flipV="1">
            <a:off x="2867025" y="1499419"/>
            <a:ext cx="1038225" cy="2701106"/>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889A33D-49B0-27D2-6468-F6C49589263E}"/>
              </a:ext>
            </a:extLst>
          </p:cNvPr>
          <p:cNvSpPr txBox="1"/>
          <p:nvPr/>
        </p:nvSpPr>
        <p:spPr>
          <a:xfrm>
            <a:off x="761999" y="3825073"/>
            <a:ext cx="2171701" cy="1183751"/>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You can explore other pre-made dashboards to see what is possible within DHIS2</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18933249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82A9-E809-EBC1-9723-7B757A2E4DF0}"/>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59BDEEF8-D337-0D0A-FC55-409D86B03F17}"/>
              </a:ext>
            </a:extLst>
          </p:cNvPr>
          <p:cNvSpPr>
            <a:spLocks noGrp="1"/>
          </p:cNvSpPr>
          <p:nvPr>
            <p:ph type="body" sz="quarter" idx="13"/>
          </p:nvPr>
        </p:nvSpPr>
        <p:spPr>
          <a:xfrm>
            <a:off x="761999" y="847224"/>
            <a:ext cx="2630129" cy="1045371"/>
          </a:xfrm>
        </p:spPr>
        <p:txBody>
          <a:bodyPr/>
          <a:lstStyle/>
          <a:p>
            <a:r>
              <a:rPr lang="en-US" dirty="0"/>
              <a:t>Accessing raw data</a:t>
            </a:r>
          </a:p>
        </p:txBody>
      </p:sp>
      <p:sp>
        <p:nvSpPr>
          <p:cNvPr id="9" name="TextBox 8">
            <a:extLst>
              <a:ext uri="{FF2B5EF4-FFF2-40B4-BE49-F238E27FC236}">
                <a16:creationId xmlns:a16="http://schemas.microsoft.com/office/drawing/2014/main" id="{6770746F-43FE-1D01-F894-114C8815B77E}"/>
              </a:ext>
            </a:extLst>
          </p:cNvPr>
          <p:cNvSpPr txBox="1"/>
          <p:nvPr/>
        </p:nvSpPr>
        <p:spPr>
          <a:xfrm>
            <a:off x="761999" y="2109019"/>
            <a:ext cx="2630129" cy="1596206"/>
          </a:xfrm>
          <a:prstGeom prst="rect">
            <a:avLst/>
          </a:prstGeom>
          <a:noFill/>
        </p:spPr>
        <p:txBody>
          <a:bodyPr wrap="square" lIns="0" tIns="0" rIns="0" bIns="0" rtlCol="0">
            <a:noAutofit/>
          </a:bodyPr>
          <a:lstStyle/>
          <a:p>
            <a:pPr algn="l"/>
            <a:r>
              <a:rPr lang="en-US" sz="1600" dirty="0">
                <a:solidFill>
                  <a:srgbClr val="454E60"/>
                </a:solidFill>
                <a:latin typeface="Helvetica" pitchFamily="2" charset="0"/>
              </a:rPr>
              <a:t>DHIS2 does have lots of visualization capabilities, however, we often want to extract data from DHIS2 to conduct our own </a:t>
            </a:r>
            <a:r>
              <a:rPr lang="en-US" sz="1600" b="1" dirty="0">
                <a:solidFill>
                  <a:srgbClr val="454E60"/>
                </a:solidFill>
                <a:latin typeface="Helvetica" pitchFamily="2" charset="0"/>
              </a:rPr>
              <a:t>bespoke analyses </a:t>
            </a:r>
            <a:r>
              <a:rPr lang="en-US" sz="1600" dirty="0">
                <a:solidFill>
                  <a:srgbClr val="454E60"/>
                </a:solidFill>
                <a:latin typeface="Helvetica" pitchFamily="2" charset="0"/>
              </a:rPr>
              <a:t>– i.e. a risk stratification or a statistical model looking at intervention impact</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pic>
        <p:nvPicPr>
          <p:cNvPr id="5" name="Picture 4">
            <a:extLst>
              <a:ext uri="{FF2B5EF4-FFF2-40B4-BE49-F238E27FC236}">
                <a16:creationId xmlns:a16="http://schemas.microsoft.com/office/drawing/2014/main" id="{D2F7DA75-BE16-A151-6E6D-A5D57ABC4CB0}"/>
              </a:ext>
            </a:extLst>
          </p:cNvPr>
          <p:cNvPicPr>
            <a:picLocks noChangeAspect="1"/>
          </p:cNvPicPr>
          <p:nvPr/>
        </p:nvPicPr>
        <p:blipFill>
          <a:blip r:embed="rId2"/>
          <a:stretch>
            <a:fillRect/>
          </a:stretch>
        </p:blipFill>
        <p:spPr>
          <a:xfrm>
            <a:off x="4152900" y="749049"/>
            <a:ext cx="7623595" cy="5175501"/>
          </a:xfrm>
          <a:prstGeom prst="rect">
            <a:avLst/>
          </a:prstGeom>
        </p:spPr>
      </p:pic>
      <p:sp>
        <p:nvSpPr>
          <p:cNvPr id="11" name="Oval 10">
            <a:extLst>
              <a:ext uri="{FF2B5EF4-FFF2-40B4-BE49-F238E27FC236}">
                <a16:creationId xmlns:a16="http://schemas.microsoft.com/office/drawing/2014/main" id="{90E657EE-B19E-B95F-A4EB-1A47F509E230}"/>
              </a:ext>
            </a:extLst>
          </p:cNvPr>
          <p:cNvSpPr/>
          <p:nvPr/>
        </p:nvSpPr>
        <p:spPr>
          <a:xfrm>
            <a:off x="11041420" y="704004"/>
            <a:ext cx="493355" cy="458891"/>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CFC54EF-F708-C631-AF6E-94D177FB29C0}"/>
              </a:ext>
            </a:extLst>
          </p:cNvPr>
          <p:cNvCxnSpPr>
            <a:cxnSpLocks/>
            <a:endCxn id="11" idx="3"/>
          </p:cNvCxnSpPr>
          <p:nvPr/>
        </p:nvCxnSpPr>
        <p:spPr>
          <a:xfrm flipV="1">
            <a:off x="2990850" y="1095692"/>
            <a:ext cx="8122820" cy="4051234"/>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D3D5530-B18D-D139-0429-242EB23DD99F}"/>
              </a:ext>
            </a:extLst>
          </p:cNvPr>
          <p:cNvSpPr txBox="1"/>
          <p:nvPr/>
        </p:nvSpPr>
        <p:spPr>
          <a:xfrm>
            <a:off x="1584382" y="4555050"/>
            <a:ext cx="1807746" cy="1183751"/>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To access the raw data, you need to click this 3x3 grid</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106396246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4FBD1-60EF-5126-ACB8-6905E3F5B95C}"/>
              </a:ext>
            </a:extLst>
          </p:cNvPr>
          <p:cNvPicPr>
            <a:picLocks noChangeAspect="1"/>
          </p:cNvPicPr>
          <p:nvPr/>
        </p:nvPicPr>
        <p:blipFill>
          <a:blip r:embed="rId2"/>
          <a:srcRect t="13333"/>
          <a:stretch>
            <a:fillRect/>
          </a:stretch>
        </p:blipFill>
        <p:spPr>
          <a:xfrm>
            <a:off x="4267615" y="841248"/>
            <a:ext cx="7563477" cy="5175504"/>
          </a:xfrm>
          <a:prstGeom prst="rect">
            <a:avLst/>
          </a:prstGeom>
        </p:spPr>
      </p:pic>
      <p:sp>
        <p:nvSpPr>
          <p:cNvPr id="6" name="Text Placeholder 1">
            <a:extLst>
              <a:ext uri="{FF2B5EF4-FFF2-40B4-BE49-F238E27FC236}">
                <a16:creationId xmlns:a16="http://schemas.microsoft.com/office/drawing/2014/main" id="{317FAC90-BF06-AE5F-9BB4-8E57E275071A}"/>
              </a:ext>
            </a:extLst>
          </p:cNvPr>
          <p:cNvSpPr txBox="1">
            <a:spLocks/>
          </p:cNvSpPr>
          <p:nvPr/>
        </p:nvSpPr>
        <p:spPr>
          <a:xfrm>
            <a:off x="761999" y="847224"/>
            <a:ext cx="2630129"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Finding data visualizer</a:t>
            </a:r>
          </a:p>
        </p:txBody>
      </p:sp>
      <p:sp>
        <p:nvSpPr>
          <p:cNvPr id="7" name="TextBox 6">
            <a:extLst>
              <a:ext uri="{FF2B5EF4-FFF2-40B4-BE49-F238E27FC236}">
                <a16:creationId xmlns:a16="http://schemas.microsoft.com/office/drawing/2014/main" id="{10090B40-2F3B-163C-FAA1-487418336989}"/>
              </a:ext>
            </a:extLst>
          </p:cNvPr>
          <p:cNvSpPr txBox="1"/>
          <p:nvPr/>
        </p:nvSpPr>
        <p:spPr>
          <a:xfrm>
            <a:off x="761999" y="2109019"/>
            <a:ext cx="2630129" cy="1596206"/>
          </a:xfrm>
          <a:prstGeom prst="rect">
            <a:avLst/>
          </a:prstGeom>
          <a:noFill/>
        </p:spPr>
        <p:txBody>
          <a:bodyPr wrap="square" lIns="0" tIns="0" rIns="0" bIns="0" rtlCol="0">
            <a:noAutofit/>
          </a:bodyPr>
          <a:lstStyle/>
          <a:p>
            <a:pPr algn="l"/>
            <a:r>
              <a:rPr lang="en-US" sz="1600" dirty="0">
                <a:solidFill>
                  <a:srgbClr val="454E60"/>
                </a:solidFill>
                <a:latin typeface="Helvetica" pitchFamily="2" charset="0"/>
              </a:rPr>
              <a:t>DHIS2 does have lots of visualization capabilities, however, we often want to extract data from DHIS2 to conduct our own </a:t>
            </a:r>
            <a:r>
              <a:rPr lang="en-US" sz="1600" b="1" dirty="0">
                <a:solidFill>
                  <a:srgbClr val="454E60"/>
                </a:solidFill>
                <a:latin typeface="Helvetica" pitchFamily="2" charset="0"/>
              </a:rPr>
              <a:t>bespoke analyses </a:t>
            </a:r>
            <a:r>
              <a:rPr lang="en-US" sz="1600" dirty="0">
                <a:solidFill>
                  <a:srgbClr val="454E60"/>
                </a:solidFill>
                <a:latin typeface="Helvetica" pitchFamily="2" charset="0"/>
              </a:rPr>
              <a:t>– i.e. a risk stratification or a statistical model looking at intervention impact</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8" name="Straight Arrow Connector 7">
            <a:extLst>
              <a:ext uri="{FF2B5EF4-FFF2-40B4-BE49-F238E27FC236}">
                <a16:creationId xmlns:a16="http://schemas.microsoft.com/office/drawing/2014/main" id="{F946D19B-5E26-8DE9-DD96-12A76355F98C}"/>
              </a:ext>
            </a:extLst>
          </p:cNvPr>
          <p:cNvCxnSpPr>
            <a:cxnSpLocks/>
            <a:endCxn id="11" idx="3"/>
          </p:cNvCxnSpPr>
          <p:nvPr/>
        </p:nvCxnSpPr>
        <p:spPr>
          <a:xfrm flipV="1">
            <a:off x="2990850" y="3093744"/>
            <a:ext cx="7052116" cy="205318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196906D-1979-E627-F275-6F702A063993}"/>
              </a:ext>
            </a:extLst>
          </p:cNvPr>
          <p:cNvSpPr txBox="1"/>
          <p:nvPr/>
        </p:nvSpPr>
        <p:spPr>
          <a:xfrm>
            <a:off x="1584382" y="4555050"/>
            <a:ext cx="1807746" cy="1183751"/>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Scroll down this menu and select </a:t>
            </a:r>
            <a:r>
              <a:rPr lang="en-US" sz="1600" b="1" dirty="0">
                <a:solidFill>
                  <a:srgbClr val="454E60"/>
                </a:solidFill>
                <a:latin typeface="Helvetica" pitchFamily="2" charset="0"/>
              </a:rPr>
              <a:t>‘data visualizer’</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11" name="Oval 10">
            <a:extLst>
              <a:ext uri="{FF2B5EF4-FFF2-40B4-BE49-F238E27FC236}">
                <a16:creationId xmlns:a16="http://schemas.microsoft.com/office/drawing/2014/main" id="{18867423-215A-E057-4CDA-0665DE954C0D}"/>
              </a:ext>
            </a:extLst>
          </p:cNvPr>
          <p:cNvSpPr/>
          <p:nvPr/>
        </p:nvSpPr>
        <p:spPr>
          <a:xfrm>
            <a:off x="9907945" y="2305563"/>
            <a:ext cx="921980" cy="923412"/>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9E30317-04C3-2250-847C-BB810A2FA210}"/>
              </a:ext>
            </a:extLst>
          </p:cNvPr>
          <p:cNvCxnSpPr>
            <a:cxnSpLocks/>
          </p:cNvCxnSpPr>
          <p:nvPr/>
        </p:nvCxnSpPr>
        <p:spPr>
          <a:xfrm>
            <a:off x="11277600" y="438150"/>
            <a:ext cx="70291" cy="53456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03174"/>
      </p:ext>
    </p:extLst>
  </p:cSld>
  <p:clrMapOvr>
    <a:masterClrMapping/>
  </p:clrMapOvr>
  <p:transition spd="med">
    <p:fade/>
  </p:transition>
</p:sld>
</file>

<file path=ppt/theme/theme1.xml><?xml version="1.0" encoding="utf-8"?>
<a:theme xmlns:a="http://schemas.openxmlformats.org/drawingml/2006/main" name="PATH 2019 Office Theme">
  <a:themeElements>
    <a:clrScheme name="PATH 2019 Office Colors">
      <a:dk1>
        <a:sysClr val="windowText" lastClr="000000"/>
      </a:dk1>
      <a:lt1>
        <a:sysClr val="window" lastClr="FFFFFF"/>
      </a:lt1>
      <a:dk2>
        <a:srgbClr val="464F61"/>
      </a:dk2>
      <a:lt2>
        <a:srgbClr val="E8EAEB"/>
      </a:lt2>
      <a:accent1>
        <a:srgbClr val="F65050"/>
      </a:accent1>
      <a:accent2>
        <a:srgbClr val="A8001E"/>
      </a:accent2>
      <a:accent3>
        <a:srgbClr val="008C9B"/>
      </a:accent3>
      <a:accent4>
        <a:srgbClr val="5050CD"/>
      </a:accent4>
      <a:accent5>
        <a:srgbClr val="1EAF5F"/>
      </a:accent5>
      <a:accent6>
        <a:srgbClr val="F4EDE7"/>
      </a:accent6>
      <a:hlink>
        <a:srgbClr val="F65050"/>
      </a:hlink>
      <a:folHlink>
        <a:srgbClr val="F65050"/>
      </a:folHlink>
    </a:clrScheme>
    <a:fontScheme name="PATH201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rgbClr val="454E6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1600" dirty="0" err="1" smtClean="0">
            <a:solidFill>
              <a:srgbClr val="454E60"/>
            </a:solidFill>
            <a:latin typeface="Helvetica" pitchFamily="2" charset="0"/>
          </a:defRPr>
        </a:defPPr>
      </a:lstStyle>
    </a:txDef>
  </a:objectDefaults>
  <a:extraClrSchemeLst/>
  <a:extLst>
    <a:ext uri="{05A4C25C-085E-4340-85A3-A5531E510DB2}">
      <thm15:themeFamily xmlns:thm15="http://schemas.microsoft.com/office/thememl/2012/main" name="PATH-Presentation-16x9_2020" id="{B41FBFAE-A8C5-4BA7-BD8C-C42126B1CF8B}" vid="{7F7FF0E2-F734-41F1-BE20-1AC7739DA0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D96239C7973D468520FF7DB6E09A33" ma:contentTypeVersion="16" ma:contentTypeDescription="Create a new document." ma:contentTypeScope="" ma:versionID="9e6f6d1404c6da375ea3f8ca9cf66cae">
  <xsd:schema xmlns:xsd="http://www.w3.org/2001/XMLSchema" xmlns:xs="http://www.w3.org/2001/XMLSchema" xmlns:p="http://schemas.microsoft.com/office/2006/metadata/properties" xmlns:ns2="f61b9584-0ea4-4571-9587-91c405500ef0" xmlns:ns3="7ab6d668-eac3-402f-9dc2-c915c05e954b" targetNamespace="http://schemas.microsoft.com/office/2006/metadata/properties" ma:root="true" ma:fieldsID="22581f9205d88a4fce2cd758f06fe450" ns2:_="" ns3:_="">
    <xsd:import namespace="f61b9584-0ea4-4571-9587-91c405500ef0"/>
    <xsd:import namespace="7ab6d668-eac3-402f-9dc2-c915c05e954b"/>
    <xsd:element name="properties">
      <xsd:complexType>
        <xsd:sequence>
          <xsd:element name="documentManagement">
            <xsd:complexType>
              <xsd:all>
                <xsd:element ref="ns2:AssetType" minOccurs="0"/>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EventHashCode" minOccurs="0"/>
                <xsd:element ref="ns2:MediaServiceGenerationTime"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1b9584-0ea4-4571-9587-91c405500ef0" elementFormDefault="qualified">
    <xsd:import namespace="http://schemas.microsoft.com/office/2006/documentManagement/types"/>
    <xsd:import namespace="http://schemas.microsoft.com/office/infopath/2007/PartnerControls"/>
    <xsd:element name="AssetType" ma:index="8" nillable="true" ma:displayName="Asset Type" ma:default="Other" ma:format="Dropdown" ma:internalName="AssetType">
      <xsd:simpleType>
        <xsd:restriction base="dms:Choice">
          <xsd:enumeration value="Template"/>
          <xsd:enumeration value="Logo"/>
          <xsd:enumeration value="Brand Guide"/>
          <xsd:enumeration value="Other"/>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4ff368-f2cf-4839-9e53-01cf9dce6f8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ab6d668-eac3-402f-9dc2-c915c05e954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315a08d-e374-4ff7-8ecd-9facc4c8dcf9}" ma:internalName="TaxCatchAll" ma:showField="CatchAllData" ma:web="7ab6d668-eac3-402f-9dc2-c915c05e95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ssetType xmlns="f61b9584-0ea4-4571-9587-91c405500ef0">Other</AssetType>
    <lcf76f155ced4ddcb4097134ff3c332f xmlns="f61b9584-0ea4-4571-9587-91c405500ef0">
      <Terms xmlns="http://schemas.microsoft.com/office/infopath/2007/PartnerControls"/>
    </lcf76f155ced4ddcb4097134ff3c332f>
    <TaxCatchAll xmlns="7ab6d668-eac3-402f-9dc2-c915c05e954b" xsi:nil="true"/>
  </documentManagement>
</p:properties>
</file>

<file path=customXml/itemProps1.xml><?xml version="1.0" encoding="utf-8"?>
<ds:datastoreItem xmlns:ds="http://schemas.openxmlformats.org/officeDocument/2006/customXml" ds:itemID="{1FADC4C0-A04A-4E9E-8124-B37293DCD7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1b9584-0ea4-4571-9587-91c405500ef0"/>
    <ds:schemaRef ds:uri="7ab6d668-eac3-402f-9dc2-c915c05e95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A9307B-019B-4C7F-AD0F-957B4ACAB466}">
  <ds:schemaRefs>
    <ds:schemaRef ds:uri="http://schemas.microsoft.com/sharepoint/v3/contenttype/forms"/>
  </ds:schemaRefs>
</ds:datastoreItem>
</file>

<file path=customXml/itemProps3.xml><?xml version="1.0" encoding="utf-8"?>
<ds:datastoreItem xmlns:ds="http://schemas.openxmlformats.org/officeDocument/2006/customXml" ds:itemID="{AD0F1357-83F0-4867-B843-0E0DE3C4A914}">
  <ds:schemaRefs>
    <ds:schemaRef ds:uri="http://www.w3.org/XML/1998/namespace"/>
    <ds:schemaRef ds:uri="http://purl.org/dc/elements/1.1/"/>
    <ds:schemaRef ds:uri="http://purl.org/dc/dcmitype/"/>
    <ds:schemaRef ds:uri="7ab6d668-eac3-402f-9dc2-c915c05e954b"/>
    <ds:schemaRef ds:uri="f61b9584-0ea4-4571-9587-91c405500ef0"/>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PATH-Presentation-16x9_2020</Template>
  <TotalTime>4891</TotalTime>
  <Words>2752</Words>
  <Application>Microsoft Office PowerPoint</Application>
  <PresentationFormat>Widescreen</PresentationFormat>
  <Paragraphs>267</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Cascadia Code</vt:lpstr>
      <vt:lpstr>Consolas</vt:lpstr>
      <vt:lpstr>Courier New</vt:lpstr>
      <vt:lpstr>Helvetica</vt:lpstr>
      <vt:lpstr>PATH 2019 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Hannah Slater</dc:creator>
  <cp:lastModifiedBy>Hannah Slater</cp:lastModifiedBy>
  <cp:revision>7</cp:revision>
  <dcterms:created xsi:type="dcterms:W3CDTF">2025-06-10T21:46:07Z</dcterms:created>
  <dcterms:modified xsi:type="dcterms:W3CDTF">2025-06-16T17:31:30Z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0x01010042D96239C7973D468520FF7DB6E09A33</vt:lpwstr>
  </property>
</Properties>
</file>